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3"/>
  </p:notesMasterIdLst>
  <p:handoutMasterIdLst>
    <p:handoutMasterId r:id="rId54"/>
  </p:handoutMasterIdLst>
  <p:sldIdLst>
    <p:sldId id="603" r:id="rId8"/>
    <p:sldId id="739" r:id="rId9"/>
    <p:sldId id="2684" r:id="rId10"/>
    <p:sldId id="2710" r:id="rId11"/>
    <p:sldId id="2711" r:id="rId12"/>
    <p:sldId id="2673" r:id="rId13"/>
    <p:sldId id="2663" r:id="rId14"/>
    <p:sldId id="2674" r:id="rId15"/>
    <p:sldId id="2662" r:id="rId16"/>
    <p:sldId id="2687" r:id="rId17"/>
    <p:sldId id="2714" r:id="rId18"/>
    <p:sldId id="2713" r:id="rId19"/>
    <p:sldId id="2701" r:id="rId20"/>
    <p:sldId id="2660" r:id="rId21"/>
    <p:sldId id="2690" r:id="rId22"/>
    <p:sldId id="2703" r:id="rId23"/>
    <p:sldId id="2688" r:id="rId24"/>
    <p:sldId id="2678" r:id="rId25"/>
    <p:sldId id="2686" r:id="rId26"/>
    <p:sldId id="2691" r:id="rId27"/>
    <p:sldId id="2702" r:id="rId28"/>
    <p:sldId id="2689" r:id="rId29"/>
    <p:sldId id="2693" r:id="rId30"/>
    <p:sldId id="2679" r:id="rId31"/>
    <p:sldId id="2681" r:id="rId32"/>
    <p:sldId id="2682" r:id="rId33"/>
    <p:sldId id="2695" r:id="rId34"/>
    <p:sldId id="2692" r:id="rId35"/>
    <p:sldId id="2704" r:id="rId36"/>
    <p:sldId id="2705" r:id="rId37"/>
    <p:sldId id="2719" r:id="rId38"/>
    <p:sldId id="2720" r:id="rId39"/>
    <p:sldId id="2716" r:id="rId40"/>
    <p:sldId id="2683" r:id="rId41"/>
    <p:sldId id="2696" r:id="rId42"/>
    <p:sldId id="2676" r:id="rId43"/>
    <p:sldId id="2697" r:id="rId44"/>
    <p:sldId id="2698" r:id="rId45"/>
    <p:sldId id="2699" r:id="rId46"/>
    <p:sldId id="2700" r:id="rId47"/>
    <p:sldId id="2706" r:id="rId48"/>
    <p:sldId id="2707" r:id="rId49"/>
    <p:sldId id="2708" r:id="rId50"/>
    <p:sldId id="2709" r:id="rId51"/>
    <p:sldId id="582" r:id="rId5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0432FF"/>
    <a:srgbClr val="0096FF"/>
    <a:srgbClr val="F2F2F2"/>
    <a:srgbClr val="4F81BD"/>
    <a:srgbClr val="E2F9D0"/>
    <a:srgbClr val="221815"/>
    <a:srgbClr val="91A2BF"/>
    <a:srgbClr val="66BA36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5" autoAdjust="0"/>
    <p:restoredTop sz="96291" autoAdjust="0"/>
  </p:normalViewPr>
  <p:slideViewPr>
    <p:cSldViewPr snapToGrid="0" snapToObjects="1">
      <p:cViewPr varScale="1">
        <p:scale>
          <a:sx n="125" d="100"/>
          <a:sy n="125" d="100"/>
        </p:scale>
        <p:origin x="17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heme" Target="theme/theme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90300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2A940B0-24AA-44EA-56BD-65DF8B0F3DA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1300480"/>
            <a:ext cx="11161239" cy="50546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2024/7/25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i.meta.com/research/publications/the-llama-3-herd-of-models/" TargetMode="External"/><Relationship Id="rId2" Type="http://schemas.openxmlformats.org/officeDocument/2006/relationships/hyperlink" Target="https://llama.meta.com/docs/model-cards-and-prompt-formats/llama3_1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llama.meta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Meta's Llama 3.1 405B? How It Works, Use Cases &amp; More">
            <a:extLst>
              <a:ext uri="{FF2B5EF4-FFF2-40B4-BE49-F238E27FC236}">
                <a16:creationId xmlns:a16="http://schemas.microsoft.com/office/drawing/2014/main" id="{20AD548A-716B-016F-4F4D-EBF4947EA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6763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379687" y="1791475"/>
            <a:ext cx="6193833" cy="3218983"/>
          </a:xfrm>
          <a:prstGeom prst="rect">
            <a:avLst/>
          </a:prstGeom>
          <a:solidFill>
            <a:srgbClr val="1D1D1A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Llama</a:t>
            </a: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3.1 </a:t>
            </a:r>
          </a:p>
          <a:p>
            <a:pPr algn="ctr">
              <a:lnSpc>
                <a:spcPct val="120000"/>
              </a:lnSpc>
            </a:pP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技术分析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85787" y="5090044"/>
            <a:ext cx="1684963" cy="753169"/>
          </a:xfrm>
          <a:prstGeom prst="rect">
            <a:avLst/>
          </a:prstGeom>
          <a:noFill/>
        </p:spPr>
        <p:txBody>
          <a:bodyPr anchor="t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345" y="5132906"/>
            <a:ext cx="643926" cy="643926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2AAD27-A7CA-08DC-3520-23EF73BF6D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02.</a:t>
            </a:r>
            <a:r>
              <a:rPr lang="zh-CN" altLang="en-US" dirty="0"/>
              <a:t> 模型技术分析</a:t>
            </a:r>
          </a:p>
        </p:txBody>
      </p:sp>
    </p:spTree>
    <p:extLst>
      <p:ext uri="{BB962C8B-B14F-4D97-AF65-F5344CB8AC3E}">
        <p14:creationId xmlns:p14="http://schemas.microsoft.com/office/powerpoint/2010/main" val="3198105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Llama3.1</a:t>
            </a: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 炸场开源：</a:t>
            </a:r>
            <a:r>
              <a:rPr lang="zh-CN" altLang="en-US" sz="2400" dirty="0">
                <a:latin typeface="Gill Sans MT" panose="020B0502020104020203" pitchFamily="34" charset="0"/>
              </a:rPr>
              <a:t>参数量最大</a:t>
            </a:r>
            <a:r>
              <a:rPr lang="en-US" altLang="zh-CN" sz="2400" dirty="0">
                <a:latin typeface="Gill Sans MT" panose="020B0502020104020203" pitchFamily="34" charset="0"/>
              </a:rPr>
              <a:t>/</a:t>
            </a:r>
            <a:r>
              <a:rPr lang="zh-CN" altLang="en-US" sz="2400" dirty="0">
                <a:latin typeface="Gill Sans MT" panose="020B0502020104020203" pitchFamily="34" charset="0"/>
              </a:rPr>
              <a:t>性能最好的开源大模型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Llama3.1</a:t>
            </a: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 技术分析：</a:t>
            </a:r>
            <a:r>
              <a:rPr lang="zh-CN" altLang="en-US" sz="2400" dirty="0">
                <a:latin typeface="Gill Sans MT" panose="020B0502020104020203" pitchFamily="34" charset="0"/>
              </a:rPr>
              <a:t>从数据、模型结构、预训练和后训练进行分析 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Llama3.1</a:t>
            </a: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 对业界影响猜测：</a:t>
            </a:r>
            <a:r>
              <a:rPr lang="zh-CN" altLang="en-US" sz="2400" dirty="0">
                <a:latin typeface="Gill Sans MT" panose="020B0502020104020203" pitchFamily="34" charset="0"/>
              </a:rPr>
              <a:t>百模厂商冲击 </a:t>
            </a:r>
            <a:r>
              <a:rPr lang="en-US" altLang="zh-CN" sz="2400" dirty="0">
                <a:latin typeface="Gill Sans MT" panose="020B0502020104020203" pitchFamily="34" charset="0"/>
              </a:rPr>
              <a:t>&amp;&amp;</a:t>
            </a:r>
            <a:r>
              <a:rPr lang="zh-CN" altLang="en-US" sz="2400" dirty="0">
                <a:latin typeface="Gill Sans MT" panose="020B0502020104020203" pitchFamily="34" charset="0"/>
              </a:rPr>
              <a:t> 产业思考</a:t>
            </a:r>
            <a:endParaRPr lang="en-US" altLang="zh-CN" sz="2800" dirty="0">
              <a:latin typeface="Gill Sans MT" panose="020B05020201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B6A199-CE9D-5295-FD24-4459543BCE55}"/>
              </a:ext>
            </a:extLst>
          </p:cNvPr>
          <p:cNvSpPr/>
          <p:nvPr/>
        </p:nvSpPr>
        <p:spPr>
          <a:xfrm>
            <a:off x="553766" y="3492797"/>
            <a:ext cx="10684848" cy="909085"/>
          </a:xfrm>
          <a:custGeom>
            <a:avLst/>
            <a:gdLst>
              <a:gd name="connsiteX0" fmla="*/ 0 w 10684848"/>
              <a:gd name="connsiteY0" fmla="*/ 0 h 909085"/>
              <a:gd name="connsiteX1" fmla="*/ 560955 w 10684848"/>
              <a:gd name="connsiteY1" fmla="*/ 0 h 909085"/>
              <a:gd name="connsiteX2" fmla="*/ 908212 w 10684848"/>
              <a:gd name="connsiteY2" fmla="*/ 0 h 909085"/>
              <a:gd name="connsiteX3" fmla="*/ 1789712 w 10684848"/>
              <a:gd name="connsiteY3" fmla="*/ 0 h 909085"/>
              <a:gd name="connsiteX4" fmla="*/ 2350667 w 10684848"/>
              <a:gd name="connsiteY4" fmla="*/ 0 h 909085"/>
              <a:gd name="connsiteX5" fmla="*/ 2911621 w 10684848"/>
              <a:gd name="connsiteY5" fmla="*/ 0 h 909085"/>
              <a:gd name="connsiteX6" fmla="*/ 3793121 w 10684848"/>
              <a:gd name="connsiteY6" fmla="*/ 0 h 909085"/>
              <a:gd name="connsiteX7" fmla="*/ 4247227 w 10684848"/>
              <a:gd name="connsiteY7" fmla="*/ 0 h 909085"/>
              <a:gd name="connsiteX8" fmla="*/ 5128727 w 10684848"/>
              <a:gd name="connsiteY8" fmla="*/ 0 h 909085"/>
              <a:gd name="connsiteX9" fmla="*/ 6010227 w 10684848"/>
              <a:gd name="connsiteY9" fmla="*/ 0 h 909085"/>
              <a:gd name="connsiteX10" fmla="*/ 6678030 w 10684848"/>
              <a:gd name="connsiteY10" fmla="*/ 0 h 909085"/>
              <a:gd name="connsiteX11" fmla="*/ 7559530 w 10684848"/>
              <a:gd name="connsiteY11" fmla="*/ 0 h 909085"/>
              <a:gd name="connsiteX12" fmla="*/ 8120484 w 10684848"/>
              <a:gd name="connsiteY12" fmla="*/ 0 h 909085"/>
              <a:gd name="connsiteX13" fmla="*/ 8681439 w 10684848"/>
              <a:gd name="connsiteY13" fmla="*/ 0 h 909085"/>
              <a:gd name="connsiteX14" fmla="*/ 9456090 w 10684848"/>
              <a:gd name="connsiteY14" fmla="*/ 0 h 909085"/>
              <a:gd name="connsiteX15" fmla="*/ 10017045 w 10684848"/>
              <a:gd name="connsiteY15" fmla="*/ 0 h 909085"/>
              <a:gd name="connsiteX16" fmla="*/ 10684848 w 10684848"/>
              <a:gd name="connsiteY16" fmla="*/ 0 h 909085"/>
              <a:gd name="connsiteX17" fmla="*/ 10684848 w 10684848"/>
              <a:gd name="connsiteY17" fmla="*/ 472724 h 909085"/>
              <a:gd name="connsiteX18" fmla="*/ 10684848 w 10684848"/>
              <a:gd name="connsiteY18" fmla="*/ 909085 h 909085"/>
              <a:gd name="connsiteX19" fmla="*/ 9910197 w 10684848"/>
              <a:gd name="connsiteY19" fmla="*/ 909085 h 909085"/>
              <a:gd name="connsiteX20" fmla="*/ 9456090 w 10684848"/>
              <a:gd name="connsiteY20" fmla="*/ 909085 h 909085"/>
              <a:gd name="connsiteX21" fmla="*/ 8574591 w 10684848"/>
              <a:gd name="connsiteY21" fmla="*/ 909085 h 909085"/>
              <a:gd name="connsiteX22" fmla="*/ 7906788 w 10684848"/>
              <a:gd name="connsiteY22" fmla="*/ 909085 h 909085"/>
              <a:gd name="connsiteX23" fmla="*/ 7452681 w 10684848"/>
              <a:gd name="connsiteY23" fmla="*/ 909085 h 909085"/>
              <a:gd name="connsiteX24" fmla="*/ 6784878 w 10684848"/>
              <a:gd name="connsiteY24" fmla="*/ 909085 h 909085"/>
              <a:gd name="connsiteX25" fmla="*/ 6437621 w 10684848"/>
              <a:gd name="connsiteY25" fmla="*/ 909085 h 909085"/>
              <a:gd name="connsiteX26" fmla="*/ 6090363 w 10684848"/>
              <a:gd name="connsiteY26" fmla="*/ 909085 h 909085"/>
              <a:gd name="connsiteX27" fmla="*/ 5422560 w 10684848"/>
              <a:gd name="connsiteY27" fmla="*/ 909085 h 909085"/>
              <a:gd name="connsiteX28" fmla="*/ 4968454 w 10684848"/>
              <a:gd name="connsiteY28" fmla="*/ 909085 h 909085"/>
              <a:gd name="connsiteX29" fmla="*/ 4193803 w 10684848"/>
              <a:gd name="connsiteY29" fmla="*/ 909085 h 909085"/>
              <a:gd name="connsiteX30" fmla="*/ 3739697 w 10684848"/>
              <a:gd name="connsiteY30" fmla="*/ 909085 h 909085"/>
              <a:gd name="connsiteX31" fmla="*/ 2965045 w 10684848"/>
              <a:gd name="connsiteY31" fmla="*/ 909085 h 909085"/>
              <a:gd name="connsiteX32" fmla="*/ 2617788 w 10684848"/>
              <a:gd name="connsiteY32" fmla="*/ 909085 h 909085"/>
              <a:gd name="connsiteX33" fmla="*/ 1843136 w 10684848"/>
              <a:gd name="connsiteY33" fmla="*/ 909085 h 909085"/>
              <a:gd name="connsiteX34" fmla="*/ 1389030 w 10684848"/>
              <a:gd name="connsiteY34" fmla="*/ 909085 h 909085"/>
              <a:gd name="connsiteX35" fmla="*/ 1041773 w 10684848"/>
              <a:gd name="connsiteY35" fmla="*/ 909085 h 909085"/>
              <a:gd name="connsiteX36" fmla="*/ 587667 w 10684848"/>
              <a:gd name="connsiteY36" fmla="*/ 909085 h 909085"/>
              <a:gd name="connsiteX37" fmla="*/ 0 w 10684848"/>
              <a:gd name="connsiteY37" fmla="*/ 909085 h 909085"/>
              <a:gd name="connsiteX38" fmla="*/ 0 w 10684848"/>
              <a:gd name="connsiteY38" fmla="*/ 472724 h 909085"/>
              <a:gd name="connsiteX39" fmla="*/ 0 w 10684848"/>
              <a:gd name="connsiteY39" fmla="*/ 0 h 90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684848" h="909085" extrusionOk="0">
                <a:moveTo>
                  <a:pt x="0" y="0"/>
                </a:moveTo>
                <a:cubicBezTo>
                  <a:pt x="177311" y="-4527"/>
                  <a:pt x="373890" y="9294"/>
                  <a:pt x="560955" y="0"/>
                </a:cubicBezTo>
                <a:cubicBezTo>
                  <a:pt x="748021" y="-9294"/>
                  <a:pt x="830182" y="-7244"/>
                  <a:pt x="908212" y="0"/>
                </a:cubicBezTo>
                <a:cubicBezTo>
                  <a:pt x="986242" y="7244"/>
                  <a:pt x="1421974" y="-4604"/>
                  <a:pt x="1789712" y="0"/>
                </a:cubicBezTo>
                <a:cubicBezTo>
                  <a:pt x="2157450" y="4604"/>
                  <a:pt x="2092528" y="3620"/>
                  <a:pt x="2350667" y="0"/>
                </a:cubicBezTo>
                <a:cubicBezTo>
                  <a:pt x="2608806" y="-3620"/>
                  <a:pt x="2673647" y="17868"/>
                  <a:pt x="2911621" y="0"/>
                </a:cubicBezTo>
                <a:cubicBezTo>
                  <a:pt x="3149595" y="-17868"/>
                  <a:pt x="3530390" y="-38534"/>
                  <a:pt x="3793121" y="0"/>
                </a:cubicBezTo>
                <a:cubicBezTo>
                  <a:pt x="4055852" y="38534"/>
                  <a:pt x="4106923" y="14865"/>
                  <a:pt x="4247227" y="0"/>
                </a:cubicBezTo>
                <a:cubicBezTo>
                  <a:pt x="4387531" y="-14865"/>
                  <a:pt x="4942179" y="34856"/>
                  <a:pt x="5128727" y="0"/>
                </a:cubicBezTo>
                <a:cubicBezTo>
                  <a:pt x="5315275" y="-34856"/>
                  <a:pt x="5735748" y="41288"/>
                  <a:pt x="6010227" y="0"/>
                </a:cubicBezTo>
                <a:cubicBezTo>
                  <a:pt x="6284706" y="-41288"/>
                  <a:pt x="6534918" y="1696"/>
                  <a:pt x="6678030" y="0"/>
                </a:cubicBezTo>
                <a:cubicBezTo>
                  <a:pt x="6821142" y="-1696"/>
                  <a:pt x="7138471" y="-20126"/>
                  <a:pt x="7559530" y="0"/>
                </a:cubicBezTo>
                <a:cubicBezTo>
                  <a:pt x="7980589" y="20126"/>
                  <a:pt x="7890333" y="6327"/>
                  <a:pt x="8120484" y="0"/>
                </a:cubicBezTo>
                <a:cubicBezTo>
                  <a:pt x="8350635" y="-6327"/>
                  <a:pt x="8514998" y="18787"/>
                  <a:pt x="8681439" y="0"/>
                </a:cubicBezTo>
                <a:cubicBezTo>
                  <a:pt x="8847880" y="-18787"/>
                  <a:pt x="9120957" y="-25354"/>
                  <a:pt x="9456090" y="0"/>
                </a:cubicBezTo>
                <a:cubicBezTo>
                  <a:pt x="9791223" y="25354"/>
                  <a:pt x="9819807" y="14558"/>
                  <a:pt x="10017045" y="0"/>
                </a:cubicBezTo>
                <a:cubicBezTo>
                  <a:pt x="10214284" y="-14558"/>
                  <a:pt x="10360855" y="20329"/>
                  <a:pt x="10684848" y="0"/>
                </a:cubicBezTo>
                <a:cubicBezTo>
                  <a:pt x="10682674" y="158931"/>
                  <a:pt x="10690192" y="254302"/>
                  <a:pt x="10684848" y="472724"/>
                </a:cubicBezTo>
                <a:cubicBezTo>
                  <a:pt x="10679504" y="691146"/>
                  <a:pt x="10689161" y="765737"/>
                  <a:pt x="10684848" y="909085"/>
                </a:cubicBezTo>
                <a:cubicBezTo>
                  <a:pt x="10379769" y="896272"/>
                  <a:pt x="10247870" y="930020"/>
                  <a:pt x="9910197" y="909085"/>
                </a:cubicBezTo>
                <a:cubicBezTo>
                  <a:pt x="9572524" y="888150"/>
                  <a:pt x="9647660" y="915745"/>
                  <a:pt x="9456090" y="909085"/>
                </a:cubicBezTo>
                <a:cubicBezTo>
                  <a:pt x="9264520" y="902425"/>
                  <a:pt x="9009531" y="941844"/>
                  <a:pt x="8574591" y="909085"/>
                </a:cubicBezTo>
                <a:cubicBezTo>
                  <a:pt x="8139651" y="876326"/>
                  <a:pt x="8063550" y="936311"/>
                  <a:pt x="7906788" y="909085"/>
                </a:cubicBezTo>
                <a:cubicBezTo>
                  <a:pt x="7750026" y="881859"/>
                  <a:pt x="7591687" y="920971"/>
                  <a:pt x="7452681" y="909085"/>
                </a:cubicBezTo>
                <a:cubicBezTo>
                  <a:pt x="7313675" y="897199"/>
                  <a:pt x="6958673" y="930451"/>
                  <a:pt x="6784878" y="909085"/>
                </a:cubicBezTo>
                <a:cubicBezTo>
                  <a:pt x="6611083" y="887719"/>
                  <a:pt x="6600422" y="904735"/>
                  <a:pt x="6437621" y="909085"/>
                </a:cubicBezTo>
                <a:cubicBezTo>
                  <a:pt x="6274820" y="913435"/>
                  <a:pt x="6208752" y="901528"/>
                  <a:pt x="6090363" y="909085"/>
                </a:cubicBezTo>
                <a:cubicBezTo>
                  <a:pt x="5971974" y="916642"/>
                  <a:pt x="5642395" y="884325"/>
                  <a:pt x="5422560" y="909085"/>
                </a:cubicBezTo>
                <a:cubicBezTo>
                  <a:pt x="5202725" y="933845"/>
                  <a:pt x="5181668" y="887977"/>
                  <a:pt x="4968454" y="909085"/>
                </a:cubicBezTo>
                <a:cubicBezTo>
                  <a:pt x="4755240" y="930193"/>
                  <a:pt x="4359008" y="891819"/>
                  <a:pt x="4193803" y="909085"/>
                </a:cubicBezTo>
                <a:cubicBezTo>
                  <a:pt x="4028598" y="926351"/>
                  <a:pt x="3906438" y="911935"/>
                  <a:pt x="3739697" y="909085"/>
                </a:cubicBezTo>
                <a:cubicBezTo>
                  <a:pt x="3572956" y="906235"/>
                  <a:pt x="3202906" y="919172"/>
                  <a:pt x="2965045" y="909085"/>
                </a:cubicBezTo>
                <a:cubicBezTo>
                  <a:pt x="2727184" y="898998"/>
                  <a:pt x="2714982" y="910499"/>
                  <a:pt x="2617788" y="909085"/>
                </a:cubicBezTo>
                <a:cubicBezTo>
                  <a:pt x="2520594" y="907671"/>
                  <a:pt x="2057810" y="899880"/>
                  <a:pt x="1843136" y="909085"/>
                </a:cubicBezTo>
                <a:cubicBezTo>
                  <a:pt x="1628462" y="918290"/>
                  <a:pt x="1602537" y="924738"/>
                  <a:pt x="1389030" y="909085"/>
                </a:cubicBezTo>
                <a:cubicBezTo>
                  <a:pt x="1175523" y="893432"/>
                  <a:pt x="1213059" y="914596"/>
                  <a:pt x="1041773" y="909085"/>
                </a:cubicBezTo>
                <a:cubicBezTo>
                  <a:pt x="870487" y="903574"/>
                  <a:pt x="681106" y="903555"/>
                  <a:pt x="587667" y="909085"/>
                </a:cubicBezTo>
                <a:cubicBezTo>
                  <a:pt x="494228" y="914615"/>
                  <a:pt x="276146" y="937493"/>
                  <a:pt x="0" y="909085"/>
                </a:cubicBezTo>
                <a:cubicBezTo>
                  <a:pt x="12630" y="805196"/>
                  <a:pt x="-11228" y="575436"/>
                  <a:pt x="0" y="472724"/>
                </a:cubicBezTo>
                <a:cubicBezTo>
                  <a:pt x="11228" y="370012"/>
                  <a:pt x="2436" y="16749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3316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8BEBC4-5E39-D77A-5B9A-EE671F99A8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看训练数据</a:t>
            </a:r>
          </a:p>
        </p:txBody>
      </p:sp>
    </p:spTree>
    <p:extLst>
      <p:ext uri="{BB962C8B-B14F-4D97-AF65-F5344CB8AC3E}">
        <p14:creationId xmlns:p14="http://schemas.microsoft.com/office/powerpoint/2010/main" val="1613373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47810ED-B338-0705-B6DF-46C120DD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数据准备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190CD26-FE39-C5E5-5730-C34B4C892A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773280"/>
            <a:ext cx="5290949" cy="4636250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1800" b="1" dirty="0">
                <a:effectLst/>
              </a:rPr>
              <a:t>总数据：</a:t>
            </a:r>
            <a:r>
              <a:rPr lang="en-US" altLang="zh-CN" sz="1800" b="1" dirty="0"/>
              <a:t>&gt;</a:t>
            </a:r>
            <a:r>
              <a:rPr lang="en-US" altLang="zh-CN" sz="1800" dirty="0">
                <a:effectLst/>
              </a:rPr>
              <a:t>15 </a:t>
            </a:r>
            <a:r>
              <a:rPr lang="zh-CN" altLang="en-US" sz="1800" dirty="0">
                <a:effectLst/>
              </a:rPr>
              <a:t>万亿 </a:t>
            </a:r>
            <a:r>
              <a:rPr lang="en" altLang="zh-CN" sz="1800" dirty="0">
                <a:effectLst/>
              </a:rPr>
              <a:t>token</a:t>
            </a:r>
            <a:r>
              <a:rPr lang="zh-CN" altLang="en-US" sz="1800" dirty="0"/>
              <a:t> </a:t>
            </a:r>
            <a:r>
              <a:rPr lang="zh-CN" altLang="en-US" sz="1800" dirty="0">
                <a:effectLst/>
              </a:rPr>
              <a:t>数据预训练，数据日期截止到 </a:t>
            </a:r>
            <a:r>
              <a:rPr lang="en-US" altLang="zh-CN" sz="1800" dirty="0">
                <a:effectLst/>
              </a:rPr>
              <a:t>2023</a:t>
            </a:r>
            <a:r>
              <a:rPr lang="zh-CN" altLang="en-US" sz="1800" dirty="0">
                <a:effectLst/>
              </a:rPr>
              <a:t> 年 </a:t>
            </a:r>
            <a:r>
              <a:rPr lang="en-US" altLang="zh-CN" sz="1800" dirty="0">
                <a:effectLst/>
              </a:rPr>
              <a:t>12</a:t>
            </a:r>
            <a:r>
              <a:rPr lang="zh-CN" altLang="en-US" sz="1800" dirty="0">
                <a:effectLst/>
              </a:rPr>
              <a:t> 月。</a:t>
            </a:r>
            <a:endParaRPr lang="zh-CN" altLang="en-US" sz="1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dirty="0"/>
              <a:t>数据混合微调：</a:t>
            </a:r>
            <a:r>
              <a:rPr lang="en-US" altLang="zh-CN" sz="1800" dirty="0"/>
              <a:t>50% </a:t>
            </a:r>
            <a:r>
              <a:rPr lang="zh-CN" altLang="en-US" sz="1800" dirty="0"/>
              <a:t>的常识知识、</a:t>
            </a:r>
            <a:r>
              <a:rPr lang="en-US" altLang="zh-CN" sz="1800" dirty="0"/>
              <a:t>25% </a:t>
            </a:r>
            <a:r>
              <a:rPr lang="zh-CN" altLang="en-US" sz="1800" dirty="0"/>
              <a:t>的数学和推理、</a:t>
            </a:r>
            <a:r>
              <a:rPr lang="en-US" altLang="zh-CN" sz="1800" dirty="0"/>
              <a:t>17% </a:t>
            </a:r>
            <a:r>
              <a:rPr lang="zh-CN" altLang="en-US" sz="1800" dirty="0"/>
              <a:t>的代码数据和任务、</a:t>
            </a:r>
            <a:r>
              <a:rPr lang="en-US" altLang="zh-CN" sz="1800" dirty="0"/>
              <a:t>8% </a:t>
            </a:r>
            <a:r>
              <a:rPr lang="zh-CN" altLang="en-US" sz="1800" dirty="0"/>
              <a:t>的多语言数据；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dirty="0"/>
              <a:t>多语言支持：</a:t>
            </a:r>
            <a:r>
              <a:rPr lang="zh-CN" altLang="en-US" sz="1800" dirty="0"/>
              <a:t>支持：英语、德语、法语、意大利语、葡萄牙语、印地语、西班牙语和泰语。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CBD120-306E-45D8-2A52-60BC3BADBE69}"/>
              </a:ext>
            </a:extLst>
          </p:cNvPr>
          <p:cNvSpPr txBox="1"/>
          <p:nvPr/>
        </p:nvSpPr>
        <p:spPr>
          <a:xfrm>
            <a:off x="612744" y="1218179"/>
            <a:ext cx="52909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D1D1A"/>
                </a:solidFill>
              </a:rPr>
              <a:t>预训练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7EF67E-5873-3CDE-2ED8-72330467B17F}"/>
              </a:ext>
            </a:extLst>
          </p:cNvPr>
          <p:cNvSpPr txBox="1"/>
          <p:nvPr/>
        </p:nvSpPr>
        <p:spPr>
          <a:xfrm>
            <a:off x="6274387" y="1218179"/>
            <a:ext cx="52909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D1D1A"/>
                </a:solidFill>
              </a:rPr>
              <a:t>微调</a:t>
            </a: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C15F995D-E2A3-D966-99B1-83D04A54D56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773280"/>
            <a:ext cx="5290949" cy="4636250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effectLst/>
              </a:rPr>
              <a:t>微调组成：</a:t>
            </a:r>
            <a:r>
              <a:rPr lang="zh-CN" altLang="en-US" dirty="0">
                <a:effectLst/>
              </a:rPr>
              <a:t>微调数据包括公开可用的指令数据集，以及超过 </a:t>
            </a:r>
            <a:r>
              <a:rPr lang="en-US" altLang="zh-CN" dirty="0">
                <a:effectLst/>
              </a:rPr>
              <a:t>2500 </a:t>
            </a:r>
            <a:r>
              <a:rPr lang="zh-CN" altLang="en-US" dirty="0">
                <a:effectLst/>
              </a:rPr>
              <a:t>万个综合生成的示例。 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合成数据进行微调：</a:t>
            </a:r>
            <a:r>
              <a:rPr lang="zh-CN" altLang="en-US" dirty="0"/>
              <a:t>使用合成数据生成 </a:t>
            </a:r>
            <a:r>
              <a:rPr lang="en" altLang="zh-CN" dirty="0"/>
              <a:t>SFT </a:t>
            </a:r>
            <a:r>
              <a:rPr lang="zh-CN" altLang="en-US" dirty="0"/>
              <a:t>示例来训练模型。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53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47810ED-B338-0705-B6DF-46C120DD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数据处理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190CD26-FE39-C5E5-5730-C34B4C892A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773280"/>
            <a:ext cx="5290949" cy="4636250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zh-CN" altLang="en-US" b="1" dirty="0"/>
              <a:t>预处理步骤：</a:t>
            </a:r>
            <a:r>
              <a:rPr lang="zh-CN" altLang="en-US" dirty="0"/>
              <a:t>使用 </a:t>
            </a:r>
            <a:r>
              <a:rPr lang="en" altLang="zh-CN" dirty="0"/>
              <a:t>Roberta</a:t>
            </a:r>
            <a:r>
              <a:rPr lang="zh-CN" altLang="en" dirty="0"/>
              <a:t>、</a:t>
            </a:r>
            <a:r>
              <a:rPr lang="en" altLang="zh-CN" dirty="0" err="1"/>
              <a:t>DistilRoberta</a:t>
            </a:r>
            <a:r>
              <a:rPr lang="en" altLang="zh-CN" dirty="0"/>
              <a:t> </a:t>
            </a:r>
            <a:r>
              <a:rPr lang="zh-CN" altLang="en-US" dirty="0"/>
              <a:t>和 </a:t>
            </a:r>
            <a:r>
              <a:rPr lang="en" altLang="zh-CN" dirty="0" err="1"/>
              <a:t>fasttext</a:t>
            </a:r>
            <a:r>
              <a:rPr lang="en" altLang="zh-CN" dirty="0"/>
              <a:t> </a:t>
            </a:r>
            <a:r>
              <a:rPr lang="zh-CN" altLang="en" dirty="0"/>
              <a:t>等</a:t>
            </a:r>
            <a:r>
              <a:rPr lang="zh-CN" altLang="en-US" dirty="0"/>
              <a:t> </a:t>
            </a:r>
            <a:r>
              <a:rPr lang="en-US" altLang="zh-CN" dirty="0"/>
              <a:t>Bert </a:t>
            </a:r>
            <a:r>
              <a:rPr lang="zh-CN" altLang="en-US" dirty="0"/>
              <a:t>模型过滤出高质量数据。</a:t>
            </a:r>
            <a:endParaRPr lang="en-US" altLang="zh-CN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b="1" dirty="0"/>
              <a:t>作用：</a:t>
            </a:r>
            <a:r>
              <a:rPr lang="zh-CN" altLang="en-US" dirty="0"/>
              <a:t>对大量数据去重和使用启发式方法，去除不良数据，保证数据安全性。</a:t>
            </a:r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  <a:p>
            <a:pPr marL="457200" indent="-457200" algn="l">
              <a:buFont typeface="+mj-lt"/>
              <a:buAutoNum type="arabicPeriod"/>
            </a:pPr>
            <a:endParaRPr lang="zh-CN" altLang="en-US" dirty="0"/>
          </a:p>
          <a:p>
            <a:pPr algn="l"/>
            <a:endParaRPr lang="zh-CN" altLang="en" dirty="0"/>
          </a:p>
          <a:p>
            <a:pPr marL="0" indent="0">
              <a:buNone/>
            </a:pPr>
            <a:br>
              <a:rPr lang="en" altLang="zh-CN" dirty="0"/>
            </a:br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89EBB57-49BB-E4E7-57EB-C0D3F71C931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773280"/>
            <a:ext cx="5290949" cy="4636250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先大后小：</a:t>
            </a:r>
            <a:r>
              <a:rPr lang="zh-CN" altLang="en-US" dirty="0"/>
              <a:t>使用 </a:t>
            </a:r>
            <a:r>
              <a:rPr lang="en-US" altLang="zh-CN" dirty="0"/>
              <a:t>405</a:t>
            </a:r>
            <a:r>
              <a:rPr lang="en" altLang="zh-CN" dirty="0"/>
              <a:t>B</a:t>
            </a:r>
            <a:r>
              <a:rPr lang="zh-CN" altLang="en-US" dirty="0"/>
              <a:t> 模型作为 </a:t>
            </a:r>
            <a:r>
              <a:rPr lang="en-US" altLang="zh-CN" dirty="0"/>
              <a:t>70</a:t>
            </a:r>
            <a:r>
              <a:rPr lang="en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en" altLang="zh-CN" dirty="0"/>
              <a:t>B</a:t>
            </a:r>
            <a:r>
              <a:rPr lang="zh-CN" altLang="en-US" dirty="0"/>
              <a:t> 模型“教师模型”，从而从大型模型中提炼出适合各行各业需求的小型定制模型。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CBD120-306E-45D8-2A52-60BC3BADBE69}"/>
              </a:ext>
            </a:extLst>
          </p:cNvPr>
          <p:cNvSpPr txBox="1"/>
          <p:nvPr/>
        </p:nvSpPr>
        <p:spPr>
          <a:xfrm>
            <a:off x="612744" y="1218179"/>
            <a:ext cx="52909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D1D1A"/>
                </a:solidFill>
              </a:rPr>
              <a:t>预训练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7EF67E-5873-3CDE-2ED8-72330467B17F}"/>
              </a:ext>
            </a:extLst>
          </p:cNvPr>
          <p:cNvSpPr txBox="1"/>
          <p:nvPr/>
        </p:nvSpPr>
        <p:spPr>
          <a:xfrm>
            <a:off x="6274387" y="1218179"/>
            <a:ext cx="52909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D1D1A"/>
                </a:solidFill>
              </a:rPr>
              <a:t>微调</a:t>
            </a:r>
          </a:p>
        </p:txBody>
      </p:sp>
    </p:spTree>
    <p:extLst>
      <p:ext uri="{BB962C8B-B14F-4D97-AF65-F5344CB8AC3E}">
        <p14:creationId xmlns:p14="http://schemas.microsoft.com/office/powerpoint/2010/main" val="164196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8BEBC4-5E39-D77A-5B9A-EE671F99A8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看模型架构</a:t>
            </a:r>
          </a:p>
        </p:txBody>
      </p:sp>
    </p:spTree>
    <p:extLst>
      <p:ext uri="{BB962C8B-B14F-4D97-AF65-F5344CB8AC3E}">
        <p14:creationId xmlns:p14="http://schemas.microsoft.com/office/powerpoint/2010/main" val="714864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A61A7862-7168-BC70-39A4-5875027E6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33"/>
          <a:stretch/>
        </p:blipFill>
        <p:spPr bwMode="auto">
          <a:xfrm>
            <a:off x="1427526" y="963222"/>
            <a:ext cx="4292554" cy="567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F62A50C-D450-64CF-BD94-F0825D143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4560" y="1304676"/>
            <a:ext cx="5582548" cy="4994910"/>
          </a:xfrm>
        </p:spPr>
        <p:txBody>
          <a:bodyPr anchor="ctr"/>
          <a:lstStyle/>
          <a:p>
            <a:r>
              <a:rPr lang="en-US" altLang="zh-CN" dirty="0"/>
              <a:t>Norm</a:t>
            </a:r>
            <a:r>
              <a:rPr lang="zh-CN" altLang="en-US" dirty="0"/>
              <a:t>：</a:t>
            </a:r>
            <a:r>
              <a:rPr lang="en-US" altLang="zh-CN" dirty="0" err="1"/>
              <a:t>RMSNorm</a:t>
            </a:r>
            <a:r>
              <a:rPr lang="zh-CN" altLang="en-US" dirty="0"/>
              <a:t>（</a:t>
            </a:r>
            <a:r>
              <a:rPr lang="en-US" altLang="zh-CN" dirty="0"/>
              <a:t>Pre-Norm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Self</a:t>
            </a:r>
            <a:r>
              <a:rPr lang="zh-CN" altLang="en-US" dirty="0"/>
              <a:t> </a:t>
            </a:r>
            <a:r>
              <a:rPr lang="en-US" altLang="zh-CN" dirty="0" err="1"/>
              <a:t>Attention:GQA</a:t>
            </a:r>
            <a:endParaRPr lang="en-US" altLang="zh-CN" dirty="0"/>
          </a:p>
          <a:p>
            <a:r>
              <a:rPr lang="en-US" altLang="zh-CN" dirty="0" err="1"/>
              <a:t>Embeding</a:t>
            </a:r>
            <a:r>
              <a:rPr lang="zh-CN" altLang="en-US" dirty="0"/>
              <a:t>：</a:t>
            </a:r>
            <a:r>
              <a:rPr lang="en-US" altLang="zh-CN" dirty="0"/>
              <a:t>ROPE</a:t>
            </a:r>
          </a:p>
          <a:p>
            <a:r>
              <a:rPr lang="en-US" altLang="zh-CN" dirty="0"/>
              <a:t>FFN</a:t>
            </a:r>
            <a:r>
              <a:rPr lang="zh-CN" altLang="en-US" dirty="0"/>
              <a:t>：</a:t>
            </a:r>
            <a:r>
              <a:rPr lang="en-US" altLang="zh-CN" dirty="0" err="1"/>
              <a:t>SwiGLU</a:t>
            </a:r>
            <a:endParaRPr lang="en-US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CBED4A7-BB54-82F5-BAA9-FE958309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模型架构</a:t>
            </a:r>
          </a:p>
        </p:txBody>
      </p:sp>
    </p:spTree>
    <p:extLst>
      <p:ext uri="{BB962C8B-B14F-4D97-AF65-F5344CB8AC3E}">
        <p14:creationId xmlns:p14="http://schemas.microsoft.com/office/powerpoint/2010/main" val="3097063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1255A-8DAA-D6FC-DA34-AD0D7256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9596F7-7BED-4740-E14C-3872B67219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zh-CN" altLang="en-US" b="1" dirty="0"/>
              <a:t>注意力掩码 </a:t>
            </a:r>
            <a:r>
              <a:rPr lang="en-US" altLang="zh-CN" b="1" dirty="0"/>
              <a:t>Attention</a:t>
            </a:r>
            <a:r>
              <a:rPr lang="zh-CN" altLang="en-US" b="1" dirty="0"/>
              <a:t> </a:t>
            </a:r>
            <a:r>
              <a:rPr lang="en-US" altLang="zh-CN" b="1" dirty="0"/>
              <a:t>Mask</a:t>
            </a:r>
            <a:r>
              <a:rPr lang="zh-CN" altLang="en-US" b="1" dirty="0"/>
              <a:t>：</a:t>
            </a:r>
            <a:r>
              <a:rPr lang="zh-CN" altLang="en-US" dirty="0"/>
              <a:t>防止同一序列不同文档间出现自注意力，在标准预训练中效果有限，对长序列预训练时非常重要；</a:t>
            </a:r>
            <a:endParaRPr lang="en-US" altLang="zh-CN" dirty="0"/>
          </a:p>
          <a:p>
            <a:pPr algn="just"/>
            <a:r>
              <a:rPr lang="zh-CN" altLang="en-US" b="1" dirty="0"/>
              <a:t>最大化达到 </a:t>
            </a:r>
            <a:r>
              <a:rPr lang="en" altLang="zh-CN" b="1" dirty="0"/>
              <a:t>Scaling Law</a:t>
            </a:r>
            <a:r>
              <a:rPr lang="zh-CN" altLang="en-US" b="1" dirty="0"/>
              <a:t> 算力数据比：</a:t>
            </a:r>
            <a:r>
              <a:rPr lang="zh-CN" altLang="en-US" dirty="0"/>
              <a:t>采用标准稠密 </a:t>
            </a:r>
            <a:r>
              <a:rPr lang="en" altLang="zh-CN" dirty="0"/>
              <a:t>Transformer </a:t>
            </a:r>
            <a:r>
              <a:rPr lang="zh-CN" altLang="en-US" dirty="0"/>
              <a:t>架构，引入</a:t>
            </a:r>
            <a:r>
              <a:rPr lang="en-US" altLang="zh-CN" dirty="0"/>
              <a:t> GQA</a:t>
            </a:r>
            <a:r>
              <a:rPr lang="zh-CN" altLang="en-US" dirty="0"/>
              <a:t>，而非 </a:t>
            </a:r>
            <a:r>
              <a:rPr lang="en-US" altLang="zh-CN" dirty="0"/>
              <a:t>MOE</a:t>
            </a:r>
            <a:r>
              <a:rPr lang="zh-CN" altLang="en-US" dirty="0"/>
              <a:t>，最大限度地提高训练稳定性。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ABCAA0E-3EF9-6BC4-BA12-F8842568CBAC}"/>
              </a:ext>
            </a:extLst>
          </p:cNvPr>
          <p:cNvGrpSpPr/>
          <p:nvPr/>
        </p:nvGrpSpPr>
        <p:grpSpPr>
          <a:xfrm>
            <a:off x="623635" y="3688080"/>
            <a:ext cx="10540460" cy="2747486"/>
            <a:chOff x="685910" y="3708400"/>
            <a:chExt cx="10540460" cy="274748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0A24D6C-EE94-0165-C854-FDAB8D737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524"/>
            <a:stretch/>
          </p:blipFill>
          <p:spPr>
            <a:xfrm>
              <a:off x="838113" y="5882640"/>
              <a:ext cx="10236055" cy="57324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78D183E-2487-DE26-4C59-18E0A2A9F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13" t="439" r="3571" b="34664"/>
            <a:stretch/>
          </p:blipFill>
          <p:spPr>
            <a:xfrm>
              <a:off x="685910" y="3708400"/>
              <a:ext cx="10540460" cy="2153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486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1255A-8DAA-D6FC-DA34-AD0D7256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模型架构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29596F7-7BED-4740-E14C-3872B67219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29360"/>
                <a:ext cx="10963473" cy="5125720"/>
              </a:xfrm>
            </p:spPr>
            <p:txBody>
              <a:bodyPr/>
              <a:lstStyle/>
              <a:p>
                <a:pPr marL="457200" indent="-457200" algn="just">
                  <a:buFont typeface="+mj-lt"/>
                  <a:buAutoNum type="arabicPeriod"/>
                </a:pPr>
                <a:r>
                  <a:rPr lang="zh-CN" altLang="en-US" b="1" dirty="0"/>
                  <a:t>分组查询注意力 </a:t>
                </a:r>
                <a:r>
                  <a:rPr lang="en" altLang="zh-CN" b="1" dirty="0"/>
                  <a:t>GQA</a:t>
                </a:r>
                <a:r>
                  <a:rPr lang="zh-CN" altLang="en" b="1" dirty="0"/>
                  <a:t>：</a:t>
                </a:r>
                <a:r>
                  <a:rPr lang="zh-CN" altLang="en-US" dirty="0"/>
                  <a:t>带有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个</a:t>
                </a:r>
                <a:r>
                  <a:rPr lang="en-US" altLang="zh-CN" dirty="0"/>
                  <a:t>Key-Value</a:t>
                </a:r>
                <a:r>
                  <a:rPr lang="zh-CN" altLang="en-US" dirty="0"/>
                  <a:t>，提升推理速度并减少解码时 </a:t>
                </a:r>
                <a:r>
                  <a:rPr lang="en" altLang="zh-CN" dirty="0"/>
                  <a:t>KV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Cache</a:t>
                </a:r>
                <a:r>
                  <a:rPr lang="zh-CN" altLang="en-US" dirty="0"/>
                  <a:t>；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altLang="zh-CN" b="1" dirty="0"/>
                  <a:t>128</a:t>
                </a:r>
                <a:r>
                  <a:rPr lang="en" altLang="zh-CN" b="1" dirty="0"/>
                  <a:t>K Vocabulary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Size</a:t>
                </a:r>
                <a:r>
                  <a:rPr lang="zh-CN" altLang="en-US" b="1" dirty="0"/>
                  <a:t>：</a:t>
                </a:r>
                <a:r>
                  <a:rPr lang="zh-CN" altLang="en-US" dirty="0"/>
                  <a:t>想比 </a:t>
                </a:r>
                <a:r>
                  <a:rPr lang="en" altLang="zh-CN" dirty="0"/>
                  <a:t>Llama2</a:t>
                </a:r>
                <a:r>
                  <a:rPr lang="zh-CN" altLang="en-US" dirty="0"/>
                  <a:t>，同时提高英语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非英语压缩比率，更好支持三方语种；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zh-CN" altLang="en-US" b="1" dirty="0"/>
                  <a:t>位置旋转编码 </a:t>
                </a:r>
                <a:r>
                  <a:rPr lang="en" altLang="zh-CN" b="1" dirty="0" err="1"/>
                  <a:t>RoPE</a:t>
                </a:r>
                <a:r>
                  <a:rPr lang="zh-CN" altLang="en-US" b="1" dirty="0"/>
                  <a:t>：</a:t>
                </a:r>
                <a:r>
                  <a:rPr lang="zh-CN" altLang="en-US" dirty="0"/>
                  <a:t>超参 </a:t>
                </a:r>
                <a14:m>
                  <m:oMath xmlns:m="http://schemas.openxmlformats.org/officeDocument/2006/math">
                    <m:r>
                      <a:rPr lang="el-GR" altLang="zh-CN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 设为 </a:t>
                </a:r>
                <a:r>
                  <a:rPr lang="en-US" altLang="zh-CN" dirty="0"/>
                  <a:t>500,000</a:t>
                </a:r>
                <a:r>
                  <a:rPr lang="zh-CN" altLang="en-US" dirty="0"/>
                  <a:t>，更好支持长上下文；</a:t>
                </a:r>
              </a:p>
              <a:p>
                <a:pPr algn="just"/>
                <a:endParaRPr lang="en-US" altLang="zh-CN" dirty="0"/>
              </a:p>
              <a:p>
                <a:pPr algn="just"/>
                <a:endParaRPr lang="en-US" altLang="zh-CN" dirty="0"/>
              </a:p>
              <a:p>
                <a:pPr algn="just"/>
                <a:endParaRPr lang="en-US" altLang="zh-CN" dirty="0"/>
              </a:p>
              <a:p>
                <a:pPr algn="just"/>
                <a:endParaRPr lang="en-US" altLang="zh-CN" dirty="0"/>
              </a:p>
              <a:p>
                <a:pPr marL="0" indent="0" algn="just">
                  <a:buNone/>
                </a:pPr>
                <a:endParaRPr lang="en-US" altLang="zh-CN" dirty="0"/>
              </a:p>
              <a:p>
                <a:pPr algn="just"/>
                <a:r>
                  <a:rPr lang="zh-CN" altLang="en-US" dirty="0"/>
                  <a:t>基于数据量和训练算力，模型大小达到 </a:t>
                </a:r>
                <a:r>
                  <a:rPr lang="en" altLang="zh-CN" dirty="0"/>
                  <a:t>Scaling Law</a:t>
                </a:r>
                <a:r>
                  <a:rPr lang="zh-CN" altLang="en-US" dirty="0"/>
                  <a:t> 的算力最优比。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29596F7-7BED-4740-E14C-3872B6721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29360"/>
                <a:ext cx="10963473" cy="5125720"/>
              </a:xfrm>
              <a:blipFill>
                <a:blip r:embed="rId2"/>
                <a:stretch>
                  <a:fillRect l="-462" r="-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7677718-031B-E33B-BB7E-319A433BB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77" t="7305" r="17816" b="14882"/>
          <a:stretch/>
        </p:blipFill>
        <p:spPr>
          <a:xfrm>
            <a:off x="3180080" y="3068320"/>
            <a:ext cx="5537200" cy="247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EB62B8-3E92-B3C9-26A8-D463AAFD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模型架构：</a:t>
            </a:r>
            <a:r>
              <a:rPr lang="en-US" altLang="zh-CN" dirty="0"/>
              <a:t>GQA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ED3C8F-594F-90DA-B779-569D0D8BC9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/>
              <a:t>GQA</a:t>
            </a:r>
            <a:r>
              <a:rPr lang="zh-CN" altLang="en-US" dirty="0"/>
              <a:t> 即把 </a:t>
            </a:r>
            <a:r>
              <a:rPr lang="en" altLang="zh-CN" dirty="0"/>
              <a:t>MHA</a:t>
            </a:r>
            <a:r>
              <a:rPr lang="zh-CN" altLang="en-US" dirty="0"/>
              <a:t> 分成多组，每组共用一个</a:t>
            </a:r>
            <a:r>
              <a:rPr lang="en-US" altLang="zh-CN" dirty="0"/>
              <a:t>Key-Value</a:t>
            </a:r>
            <a:r>
              <a:rPr lang="zh-CN" altLang="en-US" dirty="0"/>
              <a:t>。</a:t>
            </a:r>
            <a:endParaRPr lang="en-US" altLang="zh-CN" dirty="0"/>
          </a:p>
          <a:p>
            <a:pPr algn="l"/>
            <a:r>
              <a:rPr lang="zh-CN" altLang="en-US" dirty="0"/>
              <a:t>从 </a:t>
            </a:r>
            <a:r>
              <a:rPr lang="en" altLang="zh-CN" dirty="0"/>
              <a:t>Llama2-70b</a:t>
            </a:r>
            <a:r>
              <a:rPr lang="en-US" altLang="zh-CN" dirty="0"/>
              <a:t>/</a:t>
            </a:r>
            <a:r>
              <a:rPr lang="en" altLang="zh-CN" dirty="0"/>
              <a:t>Llama3</a:t>
            </a:r>
            <a:r>
              <a:rPr lang="zh-CN" altLang="en-US" dirty="0"/>
              <a:t>全系列，</a:t>
            </a:r>
            <a:r>
              <a:rPr lang="en" altLang="zh-CN" dirty="0"/>
              <a:t>GQA</a:t>
            </a:r>
            <a:r>
              <a:rPr lang="zh-CN" altLang="en-US" dirty="0"/>
              <a:t>在性能与</a:t>
            </a:r>
            <a:r>
              <a:rPr lang="en" altLang="zh-CN" dirty="0"/>
              <a:t>KV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显存占用上获得了很好平衡。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DFB0135-C460-C523-B6D2-BC7EF82FF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359" y="2695740"/>
            <a:ext cx="9230043" cy="365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234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Llama3.1</a:t>
            </a: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 炸场开源：</a:t>
            </a:r>
            <a:r>
              <a:rPr lang="zh-CN" altLang="en-US" sz="2400" dirty="0">
                <a:latin typeface="Gill Sans MT" panose="020B0502020104020203" pitchFamily="34" charset="0"/>
              </a:rPr>
              <a:t>参数量最大</a:t>
            </a:r>
            <a:r>
              <a:rPr lang="en-US" altLang="zh-CN" sz="2400" dirty="0">
                <a:latin typeface="Gill Sans MT" panose="020B0502020104020203" pitchFamily="34" charset="0"/>
              </a:rPr>
              <a:t>/</a:t>
            </a:r>
            <a:r>
              <a:rPr lang="zh-CN" altLang="en-US" sz="2400" dirty="0">
                <a:latin typeface="Gill Sans MT" panose="020B0502020104020203" pitchFamily="34" charset="0"/>
              </a:rPr>
              <a:t>性能最好的开源大模型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Llama3.1</a:t>
            </a: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 技术分析：</a:t>
            </a:r>
            <a:r>
              <a:rPr lang="zh-CN" altLang="en-US" sz="2400" dirty="0">
                <a:latin typeface="Gill Sans MT" panose="020B0502020104020203" pitchFamily="34" charset="0"/>
              </a:rPr>
              <a:t>从数据、模型结构、预训练和后训练进行分析 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Llama3.1</a:t>
            </a: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 对业界影响猜测：</a:t>
            </a:r>
            <a:r>
              <a:rPr lang="zh-CN" altLang="en-US" sz="2400" dirty="0">
                <a:latin typeface="Gill Sans MT" panose="020B0502020104020203" pitchFamily="34" charset="0"/>
              </a:rPr>
              <a:t>百模厂商冲击 </a:t>
            </a:r>
            <a:r>
              <a:rPr lang="en-US" altLang="zh-CN" sz="2400" dirty="0">
                <a:latin typeface="Gill Sans MT" panose="020B0502020104020203" pitchFamily="34" charset="0"/>
              </a:rPr>
              <a:t>&amp;&amp;</a:t>
            </a:r>
            <a:r>
              <a:rPr lang="zh-CN" altLang="en-US" sz="2400" dirty="0">
                <a:latin typeface="Gill Sans MT" panose="020B0502020104020203" pitchFamily="34" charset="0"/>
              </a:rPr>
              <a:t> 产业思考</a:t>
            </a:r>
            <a:endParaRPr lang="en-US" altLang="zh-CN" sz="2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3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8BEBC4-5E39-D77A-5B9A-EE671F99A8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看预训练过程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Pre-training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7517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CFA255B-54D8-A9CF-5D0D-27AE2E0C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训练过程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AF3608-E55B-2247-0A96-822EF8E22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5637" y="1304675"/>
            <a:ext cx="9811471" cy="499491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FF0000"/>
                </a:solidFill>
              </a:rPr>
              <a:t>初始预训练</a:t>
            </a:r>
            <a:r>
              <a:rPr lang="zh-CN" altLang="en-US" b="1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（</a:t>
            </a:r>
            <a:r>
              <a:rPr lang="en" altLang="zh-CN" b="1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Initial pre-training</a:t>
            </a:r>
            <a:r>
              <a:rPr lang="zh-CN" altLang="en-US" b="1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solidFill>
                <a:srgbClr val="FF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694190" lvl="1" indent="-457200"/>
            <a:r>
              <a:rPr lang="zh-CN" altLang="en-US" dirty="0"/>
              <a:t>常规预训练阶段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FF0000"/>
                </a:solidFill>
              </a:rPr>
              <a:t>长上下文预训练</a:t>
            </a:r>
            <a:r>
              <a:rPr lang="zh-CN" altLang="en-US" b="1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longer contexts</a:t>
            </a:r>
            <a:r>
              <a:rPr lang="zh-CN" altLang="en-US" b="1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solidFill>
                <a:srgbClr val="FF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694190" lvl="1" indent="-457200"/>
            <a:r>
              <a:rPr lang="zh-CN" altLang="en-US" dirty="0"/>
              <a:t>预训练后期，采用长文本数据对长序列进行训练，从 </a:t>
            </a:r>
            <a:r>
              <a:rPr lang="en-US" altLang="zh-CN" dirty="0"/>
              <a:t>8</a:t>
            </a:r>
            <a:r>
              <a:rPr lang="en" altLang="zh-CN" dirty="0"/>
              <a:t>K tokens </a:t>
            </a:r>
            <a:r>
              <a:rPr lang="zh-CN" altLang="en-US" dirty="0"/>
              <a:t>到 </a:t>
            </a:r>
            <a:r>
              <a:rPr lang="en-US" altLang="zh-CN" dirty="0"/>
              <a:t>128</a:t>
            </a:r>
            <a:r>
              <a:rPr lang="en" altLang="zh-CN" dirty="0"/>
              <a:t>K tokens </a:t>
            </a:r>
            <a:r>
              <a:rPr lang="en-US" altLang="zh-CN" dirty="0"/>
              <a:t>6 </a:t>
            </a:r>
            <a:r>
              <a:rPr lang="zh-CN" altLang="en-US" dirty="0"/>
              <a:t>阶段逐步扩展，支持最多</a:t>
            </a:r>
            <a:r>
              <a:rPr lang="en-US" altLang="zh-CN" dirty="0"/>
              <a:t>128</a:t>
            </a:r>
            <a:r>
              <a:rPr lang="en" altLang="zh-CN" dirty="0"/>
              <a:t>K token</a:t>
            </a:r>
            <a:r>
              <a:rPr lang="zh-CN" altLang="en-US" dirty="0"/>
              <a:t> 上下文窗口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退火（</a:t>
            </a:r>
            <a:r>
              <a:rPr lang="en" altLang="zh-CN" b="1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Annealing</a:t>
            </a:r>
            <a:r>
              <a:rPr lang="zh-CN" altLang="en" b="1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" altLang="zh-CN" b="1" dirty="0">
              <a:solidFill>
                <a:srgbClr val="FF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/>
            <a:r>
              <a:rPr lang="zh-CN" altLang="en-US" dirty="0"/>
              <a:t>预训练最后 </a:t>
            </a:r>
            <a:r>
              <a:rPr lang="en-US" altLang="zh-CN" dirty="0"/>
              <a:t>4000</a:t>
            </a:r>
            <a:r>
              <a:rPr lang="zh-CN" altLang="en-US" dirty="0"/>
              <a:t> 万个 </a:t>
            </a:r>
            <a:r>
              <a:rPr lang="en-US" altLang="zh-CN" dirty="0"/>
              <a:t>T</a:t>
            </a:r>
            <a:r>
              <a:rPr lang="en" altLang="zh-CN" dirty="0"/>
              <a:t>oken</a:t>
            </a:r>
            <a:r>
              <a:rPr lang="zh-CN" altLang="en-US" dirty="0"/>
              <a:t>，线性地将学习率 </a:t>
            </a:r>
            <a:r>
              <a:rPr lang="en-US" altLang="zh-CN" dirty="0" err="1"/>
              <a:t>lr</a:t>
            </a:r>
            <a:r>
              <a:rPr lang="zh-CN" altLang="en-US" dirty="0"/>
              <a:t> </a:t>
            </a:r>
            <a:r>
              <a:rPr lang="en-US" altLang="zh-CN" dirty="0"/>
              <a:t>Annealing</a:t>
            </a:r>
            <a:r>
              <a:rPr lang="zh-CN" altLang="en-US" dirty="0"/>
              <a:t> 至 </a:t>
            </a:r>
            <a:r>
              <a:rPr lang="en-US" altLang="zh-CN" dirty="0"/>
              <a:t>0</a:t>
            </a:r>
            <a:r>
              <a:rPr lang="zh-CN" altLang="en-US" dirty="0"/>
              <a:t>，同时保持上下文长度为 </a:t>
            </a:r>
            <a:r>
              <a:rPr lang="en-US" altLang="zh-CN" dirty="0"/>
              <a:t>128</a:t>
            </a:r>
            <a:r>
              <a:rPr lang="en" altLang="zh-CN" dirty="0"/>
              <a:t>K</a:t>
            </a:r>
            <a:r>
              <a:rPr lang="zh-CN" altLang="en" dirty="0"/>
              <a:t>。</a:t>
            </a:r>
            <a:r>
              <a:rPr lang="zh-CN" altLang="en-US" dirty="0"/>
              <a:t>调整了数据混合配比，增强高质量数据（数学、代码、逻辑内容）</a:t>
            </a:r>
            <a:endParaRPr lang="en-US" altLang="zh-CN" dirty="0"/>
          </a:p>
          <a:p>
            <a:pPr marL="457200" lvl="1" indent="-457200">
              <a:buFont typeface="+mj-lt"/>
              <a:buAutoNum type="arabicPeriod" startAt="4"/>
            </a:pPr>
            <a:r>
              <a:rPr lang="zh-CN" altLang="en-US" sz="2000" b="1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获取模型（</a:t>
            </a:r>
            <a:r>
              <a:rPr lang="en-US" altLang="zh-CN" sz="2000" b="1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Checkpoint</a:t>
            </a:r>
            <a:r>
              <a:rPr lang="zh-CN" altLang="en-US" sz="2000" b="1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sz="2000" b="1" dirty="0">
              <a:solidFill>
                <a:srgbClr val="FF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/>
            <a:r>
              <a:rPr lang="zh-CN" altLang="en-US" dirty="0"/>
              <a:t>将若干退火期间得到的模型权重 </a:t>
            </a:r>
            <a:r>
              <a:rPr lang="en" altLang="zh-CN" dirty="0"/>
              <a:t>Checkpoint</a:t>
            </a:r>
            <a:r>
              <a:rPr lang="zh-CN" altLang="en-US" dirty="0"/>
              <a:t> 求平均值，作为最终输出的预训练模型。</a:t>
            </a:r>
          </a:p>
        </p:txBody>
      </p:sp>
      <p:sp>
        <p:nvSpPr>
          <p:cNvPr id="5" name="下箭头 4">
            <a:extLst>
              <a:ext uri="{FF2B5EF4-FFF2-40B4-BE49-F238E27FC236}">
                <a16:creationId xmlns:a16="http://schemas.microsoft.com/office/drawing/2014/main" id="{A8486FC8-069F-8259-3EE9-3334A558A3A1}"/>
              </a:ext>
            </a:extLst>
          </p:cNvPr>
          <p:cNvSpPr/>
          <p:nvPr/>
        </p:nvSpPr>
        <p:spPr>
          <a:xfrm>
            <a:off x="609655" y="1435394"/>
            <a:ext cx="914400" cy="4864191"/>
          </a:xfrm>
          <a:prstGeom prst="downArrow">
            <a:avLst/>
          </a:prstGeom>
          <a:gradFill>
            <a:gsLst>
              <a:gs pos="0">
                <a:srgbClr val="82DD72"/>
              </a:gs>
              <a:gs pos="100000">
                <a:srgbClr val="11A2C0"/>
              </a:gs>
              <a:gs pos="100000">
                <a:srgbClr val="14A5B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178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17B6E-33A9-088D-A767-A07302DB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053ED1-546B-0FEF-CF50-5D4288B7B2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altLang="zh-CN" dirty="0"/>
              <a:t>1.6</a:t>
            </a:r>
            <a:r>
              <a:rPr lang="zh-CN" altLang="en-US" dirty="0"/>
              <a:t> 万张 </a:t>
            </a:r>
            <a:r>
              <a:rPr lang="en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H100</a:t>
            </a:r>
            <a:r>
              <a:rPr lang="zh-CN" altLang="en-US" dirty="0"/>
              <a:t> 训练 </a:t>
            </a:r>
            <a:r>
              <a:rPr lang="en-US" altLang="zh-CN" dirty="0"/>
              <a:t>405</a:t>
            </a:r>
            <a:r>
              <a:rPr lang="en" altLang="zh-CN" dirty="0"/>
              <a:t>B</a:t>
            </a:r>
            <a:r>
              <a:rPr lang="zh-CN" altLang="en-US" dirty="0"/>
              <a:t> 大模型，需要重点考虑</a:t>
            </a:r>
            <a:r>
              <a:rPr lang="zh-CN" altLang="en-US" dirty="0">
                <a:highlight>
                  <a:srgbClr val="FFFF00"/>
                </a:highlight>
              </a:rPr>
              <a:t>并行</a:t>
            </a:r>
            <a:r>
              <a:rPr lang="zh-CN" altLang="en-US" dirty="0"/>
              <a:t>策略和</a:t>
            </a:r>
            <a:r>
              <a:rPr lang="zh-CN" altLang="en-US" dirty="0">
                <a:highlight>
                  <a:srgbClr val="FFFF00"/>
                </a:highlight>
              </a:rPr>
              <a:t>故障</a:t>
            </a:r>
            <a:r>
              <a:rPr lang="zh-CN" altLang="en-US" dirty="0"/>
              <a:t>处理。</a:t>
            </a:r>
          </a:p>
          <a:p>
            <a:pPr algn="just"/>
            <a:r>
              <a:rPr lang="en" altLang="zh-CN" dirty="0"/>
              <a:t>Llama</a:t>
            </a:r>
            <a:r>
              <a:rPr lang="zh-CN" altLang="en-US" dirty="0"/>
              <a:t> </a:t>
            </a:r>
            <a:r>
              <a:rPr lang="en" altLang="zh-CN" dirty="0"/>
              <a:t>3.1</a:t>
            </a:r>
            <a:r>
              <a:rPr lang="zh-CN" altLang="en-US" dirty="0"/>
              <a:t> 训练采用 </a:t>
            </a:r>
            <a:r>
              <a:rPr lang="en-US" altLang="zh-CN" dirty="0"/>
              <a:t>4</a:t>
            </a:r>
            <a:r>
              <a:rPr lang="en" altLang="zh-CN" dirty="0"/>
              <a:t>D</a:t>
            </a:r>
            <a:r>
              <a:rPr lang="zh-CN" altLang="en-US" dirty="0"/>
              <a:t> 并行（张量</a:t>
            </a:r>
            <a:r>
              <a:rPr lang="en-US" altLang="zh-CN" dirty="0"/>
              <a:t>TP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流水线</a:t>
            </a:r>
            <a:r>
              <a:rPr lang="en-US" altLang="zh-CN" dirty="0"/>
              <a:t>PP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上下文</a:t>
            </a:r>
            <a:r>
              <a:rPr lang="en-US" altLang="zh-CN" dirty="0"/>
              <a:t>CP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数据</a:t>
            </a:r>
            <a:r>
              <a:rPr lang="en-US" altLang="zh-CN" dirty="0"/>
              <a:t>DP</a:t>
            </a:r>
            <a:r>
              <a:rPr lang="zh-CN" altLang="en-US" dirty="0"/>
              <a:t>）；</a:t>
            </a:r>
            <a:endParaRPr lang="en-US" altLang="zh-CN" dirty="0"/>
          </a:p>
          <a:p>
            <a:pPr algn="just"/>
            <a:r>
              <a:rPr lang="zh-CN" altLang="en-US" dirty="0"/>
              <a:t> </a:t>
            </a:r>
            <a:r>
              <a:rPr lang="en" altLang="zh-CN" dirty="0"/>
              <a:t>BF16</a:t>
            </a:r>
            <a:r>
              <a:rPr lang="zh-CN" altLang="en-US" dirty="0"/>
              <a:t> 混精下 </a:t>
            </a:r>
            <a:r>
              <a:rPr lang="en" altLang="zh-CN" dirty="0"/>
              <a:t>GPU</a:t>
            </a:r>
            <a:r>
              <a:rPr lang="zh-CN" altLang="en-US" dirty="0"/>
              <a:t> 算力利用率（</a:t>
            </a:r>
            <a:r>
              <a:rPr lang="en" altLang="zh-CN" dirty="0"/>
              <a:t>MFU</a:t>
            </a:r>
            <a:r>
              <a:rPr lang="zh-CN" altLang="en" dirty="0"/>
              <a:t>）</a:t>
            </a:r>
            <a:r>
              <a:rPr lang="zh-CN" altLang="en-US" dirty="0"/>
              <a:t>约为 </a:t>
            </a:r>
            <a:r>
              <a:rPr lang="en-US" altLang="zh-CN" dirty="0"/>
              <a:t>38%</a:t>
            </a:r>
            <a:r>
              <a:rPr lang="zh-CN" altLang="en-US" dirty="0"/>
              <a:t>～</a:t>
            </a:r>
            <a:r>
              <a:rPr lang="en-US" altLang="zh-CN" dirty="0"/>
              <a:t>41%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294CC4-B0BB-A58D-38CF-94FB39AAA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75" y="3429090"/>
            <a:ext cx="11123330" cy="257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27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1EC4025-3909-8C57-B39C-8967DBCB8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47F9A3-FF67-EBA5-0682-E7BFBB5A5A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b="1" dirty="0" err="1"/>
              <a:t>RoPE</a:t>
            </a:r>
            <a:r>
              <a:rPr lang="en" altLang="zh-CN" b="1" dirty="0"/>
              <a:t> </a:t>
            </a:r>
            <a:r>
              <a:rPr lang="zh-CN" altLang="en-US" b="1" dirty="0"/>
              <a:t>扩展</a:t>
            </a:r>
            <a:r>
              <a:rPr lang="zh-CN" altLang="en-US" dirty="0"/>
              <a:t>：缩放 </a:t>
            </a:r>
            <a:r>
              <a:rPr lang="en" altLang="zh-CN" dirty="0" err="1"/>
              <a:t>inv_freq</a:t>
            </a:r>
            <a:r>
              <a:rPr lang="en" altLang="zh-CN" dirty="0"/>
              <a:t> </a:t>
            </a:r>
            <a:r>
              <a:rPr lang="zh-CN" altLang="en-US" dirty="0"/>
              <a:t>向量，可以一次性完成计算，不需要动态计算。从 </a:t>
            </a:r>
            <a:r>
              <a:rPr lang="en-US" altLang="zh-CN" dirty="0"/>
              <a:t>8</a:t>
            </a:r>
            <a:r>
              <a:rPr lang="en" altLang="zh-CN" dirty="0"/>
              <a:t>K tokens </a:t>
            </a:r>
            <a:r>
              <a:rPr lang="zh-CN" altLang="en-US" dirty="0"/>
              <a:t>到 </a:t>
            </a:r>
            <a:r>
              <a:rPr lang="en-US" altLang="zh-CN" dirty="0"/>
              <a:t>128</a:t>
            </a:r>
            <a:r>
              <a:rPr lang="en" altLang="zh-CN" dirty="0"/>
              <a:t>K tokens </a:t>
            </a:r>
            <a:r>
              <a:rPr lang="en-US" altLang="zh-CN" dirty="0"/>
              <a:t>6 </a:t>
            </a:r>
            <a:r>
              <a:rPr lang="zh-CN" altLang="en-US" dirty="0"/>
              <a:t>阶段逐步扩展，总共使用 </a:t>
            </a:r>
            <a:r>
              <a:rPr lang="en-US" altLang="zh-CN" dirty="0"/>
              <a:t>800</a:t>
            </a:r>
            <a:r>
              <a:rPr lang="en" altLang="zh-CN" dirty="0"/>
              <a:t>B tokens</a:t>
            </a:r>
            <a:r>
              <a:rPr lang="zh-CN" altLang="en" dirty="0"/>
              <a:t>。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75F47C-8734-FFA5-790F-B0775E967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75" y="3429090"/>
            <a:ext cx="11123330" cy="257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67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17B6E-33A9-088D-A767-A07302DB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并行训练：</a:t>
            </a:r>
            <a:r>
              <a:rPr lang="en-US" altLang="zh-CN" dirty="0"/>
              <a:t>4D </a:t>
            </a:r>
            <a:r>
              <a:rPr lang="zh-CN" altLang="en-US" dirty="0"/>
              <a:t>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053ED1-546B-0FEF-CF50-5D4288B7B2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7F2ADC-B28A-627A-1D1D-E52A0215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4" y="1360170"/>
            <a:ext cx="11144713" cy="49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73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A9EA4A-D83F-75D7-8D9E-3C18BD22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并行训练：</a:t>
            </a:r>
            <a:r>
              <a:rPr lang="en-US" altLang="zh-CN" dirty="0"/>
              <a:t>PP</a:t>
            </a:r>
            <a:r>
              <a:rPr lang="zh-CN" altLang="en-US" dirty="0"/>
              <a:t> </a:t>
            </a:r>
            <a:r>
              <a:rPr lang="en-US" altLang="zh-CN" dirty="0"/>
              <a:t>1F1B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7BA910F-15CF-C84E-145D-D161487D26DF}"/>
              </a:ext>
            </a:extLst>
          </p:cNvPr>
          <p:cNvGrpSpPr/>
          <p:nvPr/>
        </p:nvGrpSpPr>
        <p:grpSpPr>
          <a:xfrm>
            <a:off x="249320" y="2123440"/>
            <a:ext cx="11698121" cy="3657600"/>
            <a:chOff x="249320" y="2072640"/>
            <a:chExt cx="11698121" cy="36576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E660677-04FA-1AE8-11FC-35E8B608B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4478"/>
            <a:stretch/>
          </p:blipFill>
          <p:spPr>
            <a:xfrm>
              <a:off x="576211" y="4307840"/>
              <a:ext cx="11044338" cy="14224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61997D8-FE80-E9A6-6A06-C6F18437C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83" t="9420" r="4117" b="45670"/>
            <a:stretch/>
          </p:blipFill>
          <p:spPr>
            <a:xfrm>
              <a:off x="249320" y="2072640"/>
              <a:ext cx="11698121" cy="2072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4701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36DE626-D699-F09F-DCE6-350D1126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训练故障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9CFAD-B81D-0E9F-1F8E-755F806EA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07680" y="1239520"/>
            <a:ext cx="3479428" cy="5115560"/>
          </a:xfrm>
        </p:spPr>
        <p:txBody>
          <a:bodyPr anchor="ctr"/>
          <a:lstStyle/>
          <a:p>
            <a:pPr algn="just"/>
            <a:r>
              <a:rPr lang="en" altLang="zh-CN" dirty="0"/>
              <a:t>Llama 3.1</a:t>
            </a:r>
            <a:r>
              <a:rPr lang="zh-CN" altLang="en-US" dirty="0"/>
              <a:t> 训练集群故障处理十分优秀，超过 </a:t>
            </a:r>
            <a:r>
              <a:rPr lang="en-US" altLang="zh-CN" dirty="0"/>
              <a:t>90%</a:t>
            </a:r>
            <a:r>
              <a:rPr lang="zh-CN" altLang="en-US" dirty="0"/>
              <a:t> 有效训练时间；</a:t>
            </a:r>
            <a:endParaRPr lang="en-US" altLang="zh-CN" dirty="0"/>
          </a:p>
          <a:p>
            <a:pPr algn="just"/>
            <a:r>
              <a:rPr lang="zh-CN" altLang="en-US" dirty="0"/>
              <a:t>依旧意味着，共 </a:t>
            </a:r>
            <a:r>
              <a:rPr lang="en-US" altLang="zh-CN" dirty="0"/>
              <a:t>54</a:t>
            </a:r>
            <a:r>
              <a:rPr lang="zh-CN" altLang="en-US" dirty="0"/>
              <a:t> 天（</a:t>
            </a:r>
            <a:r>
              <a:rPr lang="en-US" altLang="zh-CN" dirty="0">
                <a:effectLst/>
              </a:rPr>
              <a:t> 3930</a:t>
            </a:r>
            <a:r>
              <a:rPr lang="zh-CN" altLang="en-US" dirty="0">
                <a:effectLst/>
              </a:rPr>
              <a:t> 万 </a:t>
            </a:r>
            <a:r>
              <a:rPr lang="en" altLang="zh-CN" dirty="0">
                <a:effectLst/>
              </a:rPr>
              <a:t>GPU</a:t>
            </a:r>
            <a:r>
              <a:rPr lang="zh-CN" altLang="en-US" dirty="0">
                <a:effectLst/>
              </a:rPr>
              <a:t> 小时</a:t>
            </a:r>
            <a:r>
              <a:rPr lang="zh-CN" altLang="en-US" dirty="0"/>
              <a:t>） </a:t>
            </a:r>
            <a:r>
              <a:rPr lang="en-US" altLang="zh-CN" dirty="0"/>
              <a:t>16K</a:t>
            </a:r>
            <a:r>
              <a:rPr lang="zh-CN" altLang="en-US" dirty="0"/>
              <a:t>  </a:t>
            </a:r>
            <a:r>
              <a:rPr lang="en-US" altLang="zh-CN" dirty="0"/>
              <a:t>H100</a:t>
            </a:r>
            <a:r>
              <a:rPr lang="zh-CN" altLang="en-US" dirty="0"/>
              <a:t> 集群预训练过程中，每天都至少有一次中断。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322F29A-8459-7817-A0F5-D55EA805FDFA}"/>
              </a:ext>
            </a:extLst>
          </p:cNvPr>
          <p:cNvGrpSpPr/>
          <p:nvPr/>
        </p:nvGrpSpPr>
        <p:grpSpPr>
          <a:xfrm>
            <a:off x="423260" y="1360170"/>
            <a:ext cx="7345626" cy="4994910"/>
            <a:chOff x="616645" y="1360170"/>
            <a:chExt cx="7345626" cy="499491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BAAEC55-681D-A168-4A05-1F6237776F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81" t="2041" r="6295" b="10903"/>
            <a:stretch/>
          </p:blipFill>
          <p:spPr>
            <a:xfrm>
              <a:off x="616645" y="1360170"/>
              <a:ext cx="7345626" cy="453342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4E325FD-09D1-367A-165E-D8F431DAA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0252"/>
            <a:stretch/>
          </p:blipFill>
          <p:spPr>
            <a:xfrm>
              <a:off x="616645" y="5915879"/>
              <a:ext cx="7345626" cy="439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69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36DE626-D699-F09F-DCE6-350D1126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训练故障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9CFAD-B81D-0E9F-1F8E-755F806EA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07680" y="1239520"/>
            <a:ext cx="3479428" cy="5115560"/>
          </a:xfrm>
        </p:spPr>
        <p:txBody>
          <a:bodyPr anchor="ctr"/>
          <a:lstStyle/>
          <a:p>
            <a:r>
              <a:rPr lang="zh-CN" altLang="en-US" dirty="0"/>
              <a:t>训练过程一共 </a:t>
            </a:r>
            <a:r>
              <a:rPr lang="en-US" altLang="zh-CN" dirty="0"/>
              <a:t>419</a:t>
            </a:r>
            <a:r>
              <a:rPr lang="zh-CN" altLang="en-US" dirty="0"/>
              <a:t> 次意外中断故障。</a:t>
            </a:r>
            <a:endParaRPr lang="en-US" altLang="zh-CN" dirty="0"/>
          </a:p>
          <a:p>
            <a:r>
              <a:rPr lang="zh-CN" altLang="en-US" dirty="0"/>
              <a:t>其中确认</a:t>
            </a:r>
            <a:r>
              <a:rPr lang="en-US" altLang="zh-CN" dirty="0"/>
              <a:t>/</a:t>
            </a:r>
            <a:r>
              <a:rPr lang="zh-CN" altLang="en-US" dirty="0"/>
              <a:t>怀疑与硬件相关问题占比达到了</a:t>
            </a:r>
            <a:r>
              <a:rPr lang="en-US" altLang="zh-CN" dirty="0"/>
              <a:t>78%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由于集群自动化运维比较完善，尽管故障次数多，但大部分都可以被自动处理。整个过程中，只有</a:t>
            </a:r>
            <a:r>
              <a:rPr lang="en-US" altLang="zh-CN" dirty="0"/>
              <a:t>3</a:t>
            </a:r>
            <a:r>
              <a:rPr lang="zh-CN" altLang="en-US" dirty="0"/>
              <a:t>次故障需要手动干预。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322F29A-8459-7817-A0F5-D55EA805FDFA}"/>
              </a:ext>
            </a:extLst>
          </p:cNvPr>
          <p:cNvGrpSpPr/>
          <p:nvPr/>
        </p:nvGrpSpPr>
        <p:grpSpPr>
          <a:xfrm>
            <a:off x="423260" y="1360170"/>
            <a:ext cx="7345626" cy="4994910"/>
            <a:chOff x="616645" y="1360170"/>
            <a:chExt cx="7345626" cy="499491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BAAEC55-681D-A168-4A05-1F6237776F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81" t="2041" r="6295" b="10903"/>
            <a:stretch/>
          </p:blipFill>
          <p:spPr>
            <a:xfrm>
              <a:off x="616645" y="1360170"/>
              <a:ext cx="7345626" cy="453342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4E325FD-09D1-367A-165E-D8F431DAA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0252"/>
            <a:stretch/>
          </p:blipFill>
          <p:spPr>
            <a:xfrm>
              <a:off x="616645" y="5915879"/>
              <a:ext cx="7345626" cy="439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416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8BEBC4-5E39-D77A-5B9A-EE671F99A8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看后训练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Post-Training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5736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FAEA917-466E-B2E2-FBB0-781F48F3E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后训练过程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B959AA-8B12-E58D-52D5-4ED24F29F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49" y="2120403"/>
            <a:ext cx="11159864" cy="4331197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27F18D4-FD11-CC6F-C42D-9F55B4CA1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19200"/>
            <a:ext cx="10963473" cy="5135880"/>
          </a:xfrm>
        </p:spPr>
        <p:txBody>
          <a:bodyPr/>
          <a:lstStyle/>
          <a:p>
            <a:r>
              <a:rPr lang="zh-CN" altLang="en-US" dirty="0"/>
              <a:t>通过多轮对齐来完善 </a:t>
            </a:r>
            <a:r>
              <a:rPr lang="en" altLang="zh-CN" dirty="0"/>
              <a:t>Chat </a:t>
            </a:r>
            <a:r>
              <a:rPr lang="zh-CN" altLang="en-US" dirty="0"/>
              <a:t>模型，基于监督微调（</a:t>
            </a:r>
            <a:r>
              <a:rPr lang="en" altLang="zh-CN" dirty="0"/>
              <a:t>SFT</a:t>
            </a:r>
            <a:r>
              <a:rPr lang="zh-CN" altLang="en" dirty="0"/>
              <a:t>）、</a:t>
            </a:r>
            <a:r>
              <a:rPr lang="zh-CN" altLang="en-US" dirty="0"/>
              <a:t>拒绝采样（</a:t>
            </a:r>
            <a:r>
              <a:rPr lang="en" altLang="zh-CN" dirty="0"/>
              <a:t>RS</a:t>
            </a:r>
            <a:r>
              <a:rPr lang="zh-CN" altLang="en" dirty="0"/>
              <a:t>）</a:t>
            </a:r>
            <a:r>
              <a:rPr lang="zh-CN" altLang="en-US" dirty="0"/>
              <a:t>和通过 </a:t>
            </a:r>
            <a:r>
              <a:rPr lang="en-US" altLang="zh-CN" dirty="0"/>
              <a:t>DOP</a:t>
            </a:r>
            <a:r>
              <a:rPr lang="zh-CN" altLang="en-US" dirty="0"/>
              <a:t> 直接优化偏好。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4133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lama 3: Scaling open LLMs to AGI - by Nathan Lambert">
            <a:extLst>
              <a:ext uri="{FF2B5EF4-FFF2-40B4-BE49-F238E27FC236}">
                <a16:creationId xmlns:a16="http://schemas.microsoft.com/office/drawing/2014/main" id="{4F7209C7-361E-7CEF-1F82-EDC7CAE28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27" y="659642"/>
            <a:ext cx="9228633" cy="569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65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B3146EB-42A8-8D9D-2F84-9A6D29E12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后训练过程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774F30-CA20-46B7-9D7E-40AD64B1A5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训练</a:t>
            </a:r>
            <a:r>
              <a:rPr lang="en-US" altLang="zh-CN" b="1" dirty="0"/>
              <a:t> RM </a:t>
            </a:r>
            <a:r>
              <a:rPr lang="zh-CN" altLang="en-US" b="1" dirty="0"/>
              <a:t>模型：</a:t>
            </a:r>
            <a:r>
              <a:rPr lang="zh-CN" altLang="en-US" dirty="0"/>
              <a:t>人工标注数据训练 </a:t>
            </a:r>
            <a:r>
              <a:rPr lang="en" altLang="zh-CN" dirty="0"/>
              <a:t>RM</a:t>
            </a:r>
            <a:r>
              <a:rPr lang="zh-CN" altLang="en-US" dirty="0"/>
              <a:t> 模型，用来评价 </a:t>
            </a:r>
            <a:r>
              <a:rPr lang="en-US" altLang="zh-CN" dirty="0"/>
              <a:t>&lt;</a:t>
            </a:r>
            <a:r>
              <a:rPr lang="en" altLang="zh-CN" dirty="0"/>
              <a:t>prompt,</a:t>
            </a:r>
            <a:r>
              <a:rPr lang="zh-CN" altLang="en-US" dirty="0"/>
              <a:t> </a:t>
            </a:r>
            <a:r>
              <a:rPr lang="en" altLang="zh-CN" dirty="0"/>
              <a:t>answer&gt;</a:t>
            </a:r>
            <a:r>
              <a:rPr lang="zh-CN" altLang="en-US" dirty="0"/>
              <a:t> 数据对质量；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F88B05-323D-F8BB-FE2A-C30E221B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49" y="2120403"/>
            <a:ext cx="11159864" cy="433119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4B41589-F051-9E7D-C318-3754B84298E3}"/>
              </a:ext>
            </a:extLst>
          </p:cNvPr>
          <p:cNvSpPr/>
          <p:nvPr/>
        </p:nvSpPr>
        <p:spPr>
          <a:xfrm>
            <a:off x="623635" y="3952241"/>
            <a:ext cx="2292285" cy="762000"/>
          </a:xfrm>
          <a:custGeom>
            <a:avLst/>
            <a:gdLst>
              <a:gd name="connsiteX0" fmla="*/ 0 w 2292285"/>
              <a:gd name="connsiteY0" fmla="*/ 0 h 762000"/>
              <a:gd name="connsiteX1" fmla="*/ 550148 w 2292285"/>
              <a:gd name="connsiteY1" fmla="*/ 0 h 762000"/>
              <a:gd name="connsiteX2" fmla="*/ 1054451 w 2292285"/>
              <a:gd name="connsiteY2" fmla="*/ 0 h 762000"/>
              <a:gd name="connsiteX3" fmla="*/ 1673368 w 2292285"/>
              <a:gd name="connsiteY3" fmla="*/ 0 h 762000"/>
              <a:gd name="connsiteX4" fmla="*/ 2292285 w 2292285"/>
              <a:gd name="connsiteY4" fmla="*/ 0 h 762000"/>
              <a:gd name="connsiteX5" fmla="*/ 2292285 w 2292285"/>
              <a:gd name="connsiteY5" fmla="*/ 373380 h 762000"/>
              <a:gd name="connsiteX6" fmla="*/ 2292285 w 2292285"/>
              <a:gd name="connsiteY6" fmla="*/ 762000 h 762000"/>
              <a:gd name="connsiteX7" fmla="*/ 1719214 w 2292285"/>
              <a:gd name="connsiteY7" fmla="*/ 762000 h 762000"/>
              <a:gd name="connsiteX8" fmla="*/ 1100297 w 2292285"/>
              <a:gd name="connsiteY8" fmla="*/ 762000 h 762000"/>
              <a:gd name="connsiteX9" fmla="*/ 595994 w 2292285"/>
              <a:gd name="connsiteY9" fmla="*/ 762000 h 762000"/>
              <a:gd name="connsiteX10" fmla="*/ 0 w 2292285"/>
              <a:gd name="connsiteY10" fmla="*/ 762000 h 762000"/>
              <a:gd name="connsiteX11" fmla="*/ 0 w 2292285"/>
              <a:gd name="connsiteY11" fmla="*/ 381000 h 762000"/>
              <a:gd name="connsiteX12" fmla="*/ 0 w 2292285"/>
              <a:gd name="connsiteY12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92285" h="762000" extrusionOk="0">
                <a:moveTo>
                  <a:pt x="0" y="0"/>
                </a:moveTo>
                <a:cubicBezTo>
                  <a:pt x="115451" y="-11159"/>
                  <a:pt x="350939" y="3570"/>
                  <a:pt x="550148" y="0"/>
                </a:cubicBezTo>
                <a:cubicBezTo>
                  <a:pt x="749357" y="-3570"/>
                  <a:pt x="934406" y="-6204"/>
                  <a:pt x="1054451" y="0"/>
                </a:cubicBezTo>
                <a:cubicBezTo>
                  <a:pt x="1174496" y="6204"/>
                  <a:pt x="1365541" y="-15945"/>
                  <a:pt x="1673368" y="0"/>
                </a:cubicBezTo>
                <a:cubicBezTo>
                  <a:pt x="1981195" y="15945"/>
                  <a:pt x="2018222" y="13495"/>
                  <a:pt x="2292285" y="0"/>
                </a:cubicBezTo>
                <a:cubicBezTo>
                  <a:pt x="2307863" y="99426"/>
                  <a:pt x="2306002" y="292322"/>
                  <a:pt x="2292285" y="373380"/>
                </a:cubicBezTo>
                <a:cubicBezTo>
                  <a:pt x="2278568" y="454438"/>
                  <a:pt x="2291983" y="664643"/>
                  <a:pt x="2292285" y="762000"/>
                </a:cubicBezTo>
                <a:cubicBezTo>
                  <a:pt x="2152028" y="766943"/>
                  <a:pt x="1862735" y="772166"/>
                  <a:pt x="1719214" y="762000"/>
                </a:cubicBezTo>
                <a:cubicBezTo>
                  <a:pt x="1575693" y="751834"/>
                  <a:pt x="1379370" y="775839"/>
                  <a:pt x="1100297" y="762000"/>
                </a:cubicBezTo>
                <a:cubicBezTo>
                  <a:pt x="821224" y="748161"/>
                  <a:pt x="781500" y="748158"/>
                  <a:pt x="595994" y="762000"/>
                </a:cubicBezTo>
                <a:cubicBezTo>
                  <a:pt x="410488" y="775842"/>
                  <a:pt x="189125" y="784172"/>
                  <a:pt x="0" y="762000"/>
                </a:cubicBezTo>
                <a:cubicBezTo>
                  <a:pt x="-16816" y="623077"/>
                  <a:pt x="3288" y="484949"/>
                  <a:pt x="0" y="381000"/>
                </a:cubicBezTo>
                <a:cubicBezTo>
                  <a:pt x="-3288" y="277051"/>
                  <a:pt x="-1305" y="9840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0FF583-7FAF-56E0-F5A4-61E1E31E657C}"/>
              </a:ext>
            </a:extLst>
          </p:cNvPr>
          <p:cNvSpPr/>
          <p:nvPr/>
        </p:nvSpPr>
        <p:spPr>
          <a:xfrm>
            <a:off x="2905760" y="4744722"/>
            <a:ext cx="3596640" cy="1209038"/>
          </a:xfrm>
          <a:custGeom>
            <a:avLst/>
            <a:gdLst>
              <a:gd name="connsiteX0" fmla="*/ 0 w 3596640"/>
              <a:gd name="connsiteY0" fmla="*/ 0 h 1209038"/>
              <a:gd name="connsiteX1" fmla="*/ 563474 w 3596640"/>
              <a:gd name="connsiteY1" fmla="*/ 0 h 1209038"/>
              <a:gd name="connsiteX2" fmla="*/ 1055014 w 3596640"/>
              <a:gd name="connsiteY2" fmla="*/ 0 h 1209038"/>
              <a:gd name="connsiteX3" fmla="*/ 1726387 w 3596640"/>
              <a:gd name="connsiteY3" fmla="*/ 0 h 1209038"/>
              <a:gd name="connsiteX4" fmla="*/ 2289861 w 3596640"/>
              <a:gd name="connsiteY4" fmla="*/ 0 h 1209038"/>
              <a:gd name="connsiteX5" fmla="*/ 2853334 w 3596640"/>
              <a:gd name="connsiteY5" fmla="*/ 0 h 1209038"/>
              <a:gd name="connsiteX6" fmla="*/ 3596640 w 3596640"/>
              <a:gd name="connsiteY6" fmla="*/ 0 h 1209038"/>
              <a:gd name="connsiteX7" fmla="*/ 3596640 w 3596640"/>
              <a:gd name="connsiteY7" fmla="*/ 580338 h 1209038"/>
              <a:gd name="connsiteX8" fmla="*/ 3596640 w 3596640"/>
              <a:gd name="connsiteY8" fmla="*/ 1209038 h 1209038"/>
              <a:gd name="connsiteX9" fmla="*/ 3069133 w 3596640"/>
              <a:gd name="connsiteY9" fmla="*/ 1209038 h 1209038"/>
              <a:gd name="connsiteX10" fmla="*/ 2469693 w 3596640"/>
              <a:gd name="connsiteY10" fmla="*/ 1209038 h 1209038"/>
              <a:gd name="connsiteX11" fmla="*/ 1870253 w 3596640"/>
              <a:gd name="connsiteY11" fmla="*/ 1209038 h 1209038"/>
              <a:gd name="connsiteX12" fmla="*/ 1306779 w 3596640"/>
              <a:gd name="connsiteY12" fmla="*/ 1209038 h 1209038"/>
              <a:gd name="connsiteX13" fmla="*/ 635406 w 3596640"/>
              <a:gd name="connsiteY13" fmla="*/ 1209038 h 1209038"/>
              <a:gd name="connsiteX14" fmla="*/ 0 w 3596640"/>
              <a:gd name="connsiteY14" fmla="*/ 1209038 h 1209038"/>
              <a:gd name="connsiteX15" fmla="*/ 0 w 3596640"/>
              <a:gd name="connsiteY15" fmla="*/ 628700 h 1209038"/>
              <a:gd name="connsiteX16" fmla="*/ 0 w 3596640"/>
              <a:gd name="connsiteY16" fmla="*/ 0 h 12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596640" h="1209038" extrusionOk="0">
                <a:moveTo>
                  <a:pt x="0" y="0"/>
                </a:moveTo>
                <a:cubicBezTo>
                  <a:pt x="153481" y="3500"/>
                  <a:pt x="377195" y="-20761"/>
                  <a:pt x="563474" y="0"/>
                </a:cubicBezTo>
                <a:cubicBezTo>
                  <a:pt x="749753" y="20761"/>
                  <a:pt x="840909" y="6838"/>
                  <a:pt x="1055014" y="0"/>
                </a:cubicBezTo>
                <a:cubicBezTo>
                  <a:pt x="1269119" y="-6838"/>
                  <a:pt x="1569473" y="-4997"/>
                  <a:pt x="1726387" y="0"/>
                </a:cubicBezTo>
                <a:cubicBezTo>
                  <a:pt x="1883301" y="4997"/>
                  <a:pt x="2176271" y="11981"/>
                  <a:pt x="2289861" y="0"/>
                </a:cubicBezTo>
                <a:cubicBezTo>
                  <a:pt x="2403451" y="-11981"/>
                  <a:pt x="2591916" y="6258"/>
                  <a:pt x="2853334" y="0"/>
                </a:cubicBezTo>
                <a:cubicBezTo>
                  <a:pt x="3114752" y="-6258"/>
                  <a:pt x="3290973" y="7345"/>
                  <a:pt x="3596640" y="0"/>
                </a:cubicBezTo>
                <a:cubicBezTo>
                  <a:pt x="3621629" y="151721"/>
                  <a:pt x="3620880" y="291530"/>
                  <a:pt x="3596640" y="580338"/>
                </a:cubicBezTo>
                <a:cubicBezTo>
                  <a:pt x="3572400" y="869146"/>
                  <a:pt x="3574410" y="994001"/>
                  <a:pt x="3596640" y="1209038"/>
                </a:cubicBezTo>
                <a:cubicBezTo>
                  <a:pt x="3448243" y="1227627"/>
                  <a:pt x="3314565" y="1212984"/>
                  <a:pt x="3069133" y="1209038"/>
                </a:cubicBezTo>
                <a:cubicBezTo>
                  <a:pt x="2823701" y="1205092"/>
                  <a:pt x="2694972" y="1196788"/>
                  <a:pt x="2469693" y="1209038"/>
                </a:cubicBezTo>
                <a:cubicBezTo>
                  <a:pt x="2244414" y="1221288"/>
                  <a:pt x="2085641" y="1208328"/>
                  <a:pt x="1870253" y="1209038"/>
                </a:cubicBezTo>
                <a:cubicBezTo>
                  <a:pt x="1654865" y="1209748"/>
                  <a:pt x="1501837" y="1222354"/>
                  <a:pt x="1306779" y="1209038"/>
                </a:cubicBezTo>
                <a:cubicBezTo>
                  <a:pt x="1111721" y="1195722"/>
                  <a:pt x="877767" y="1202563"/>
                  <a:pt x="635406" y="1209038"/>
                </a:cubicBezTo>
                <a:cubicBezTo>
                  <a:pt x="393045" y="1215513"/>
                  <a:pt x="295622" y="1201122"/>
                  <a:pt x="0" y="1209038"/>
                </a:cubicBezTo>
                <a:cubicBezTo>
                  <a:pt x="-294" y="1060573"/>
                  <a:pt x="-22717" y="804060"/>
                  <a:pt x="0" y="628700"/>
                </a:cubicBezTo>
                <a:cubicBezTo>
                  <a:pt x="22717" y="453340"/>
                  <a:pt x="-8165" y="16191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5423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B3146EB-42A8-8D9D-2F84-9A6D29E12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后训练过程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F88B05-323D-F8BB-FE2A-C30E221B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49" y="2120403"/>
            <a:ext cx="11159864" cy="433119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774F30-CA20-46B7-9D7E-40AD64B1A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9680"/>
            <a:ext cx="10963473" cy="5105400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b="1" dirty="0"/>
              <a:t>拒绝采样（</a:t>
            </a:r>
            <a:r>
              <a:rPr lang="en" altLang="zh-CN" b="1" dirty="0"/>
              <a:t>Rejection Sampling</a:t>
            </a:r>
            <a:r>
              <a:rPr lang="zh-CN" altLang="en" b="1" dirty="0"/>
              <a:t>）</a:t>
            </a:r>
            <a:r>
              <a:rPr lang="zh-CN" altLang="en-US" b="1" dirty="0"/>
              <a:t>：</a:t>
            </a:r>
            <a:r>
              <a:rPr lang="zh-CN" altLang="en-US" dirty="0"/>
              <a:t>对输入 </a:t>
            </a:r>
            <a:r>
              <a:rPr lang="en" altLang="zh-CN" dirty="0"/>
              <a:t>Prompt</a:t>
            </a:r>
            <a:r>
              <a:rPr lang="zh-CN" altLang="en" dirty="0"/>
              <a:t>，</a:t>
            </a:r>
            <a:r>
              <a:rPr lang="zh-CN" altLang="en-US" dirty="0"/>
              <a:t>模型生成若干个回答，</a:t>
            </a:r>
            <a:r>
              <a:rPr lang="en" altLang="zh-CN" dirty="0"/>
              <a:t>RM</a:t>
            </a:r>
            <a:r>
              <a:rPr lang="zh-CN" altLang="en-US" dirty="0"/>
              <a:t> 给予质量打分，选择得分最高保留作为 </a:t>
            </a:r>
            <a:r>
              <a:rPr lang="en" altLang="zh-CN" dirty="0"/>
              <a:t>SFT</a:t>
            </a:r>
            <a:r>
              <a:rPr lang="zh-CN" altLang="en-US" dirty="0"/>
              <a:t> 数据，其它抛掉；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D7391F3-BE10-26E0-26A2-9BAF5A77A6C3}"/>
              </a:ext>
            </a:extLst>
          </p:cNvPr>
          <p:cNvSpPr/>
          <p:nvPr/>
        </p:nvSpPr>
        <p:spPr>
          <a:xfrm>
            <a:off x="2865120" y="2214881"/>
            <a:ext cx="3657600" cy="2479039"/>
          </a:xfrm>
          <a:custGeom>
            <a:avLst/>
            <a:gdLst>
              <a:gd name="connsiteX0" fmla="*/ 0 w 3657600"/>
              <a:gd name="connsiteY0" fmla="*/ 0 h 2479039"/>
              <a:gd name="connsiteX1" fmla="*/ 573024 w 3657600"/>
              <a:gd name="connsiteY1" fmla="*/ 0 h 2479039"/>
              <a:gd name="connsiteX2" fmla="*/ 1072896 w 3657600"/>
              <a:gd name="connsiteY2" fmla="*/ 0 h 2479039"/>
              <a:gd name="connsiteX3" fmla="*/ 1755648 w 3657600"/>
              <a:gd name="connsiteY3" fmla="*/ 0 h 2479039"/>
              <a:gd name="connsiteX4" fmla="*/ 2328672 w 3657600"/>
              <a:gd name="connsiteY4" fmla="*/ 0 h 2479039"/>
              <a:gd name="connsiteX5" fmla="*/ 2901696 w 3657600"/>
              <a:gd name="connsiteY5" fmla="*/ 0 h 2479039"/>
              <a:gd name="connsiteX6" fmla="*/ 3657600 w 3657600"/>
              <a:gd name="connsiteY6" fmla="*/ 0 h 2479039"/>
              <a:gd name="connsiteX7" fmla="*/ 3657600 w 3657600"/>
              <a:gd name="connsiteY7" fmla="*/ 570179 h 2479039"/>
              <a:gd name="connsiteX8" fmla="*/ 3657600 w 3657600"/>
              <a:gd name="connsiteY8" fmla="*/ 1189939 h 2479039"/>
              <a:gd name="connsiteX9" fmla="*/ 3657600 w 3657600"/>
              <a:gd name="connsiteY9" fmla="*/ 1760118 h 2479039"/>
              <a:gd name="connsiteX10" fmla="*/ 3657600 w 3657600"/>
              <a:gd name="connsiteY10" fmla="*/ 2479039 h 2479039"/>
              <a:gd name="connsiteX11" fmla="*/ 3048000 w 3657600"/>
              <a:gd name="connsiteY11" fmla="*/ 2479039 h 2479039"/>
              <a:gd name="connsiteX12" fmla="*/ 2474976 w 3657600"/>
              <a:gd name="connsiteY12" fmla="*/ 2479039 h 2479039"/>
              <a:gd name="connsiteX13" fmla="*/ 1792224 w 3657600"/>
              <a:gd name="connsiteY13" fmla="*/ 2479039 h 2479039"/>
              <a:gd name="connsiteX14" fmla="*/ 1109472 w 3657600"/>
              <a:gd name="connsiteY14" fmla="*/ 2479039 h 2479039"/>
              <a:gd name="connsiteX15" fmla="*/ 573024 w 3657600"/>
              <a:gd name="connsiteY15" fmla="*/ 2479039 h 2479039"/>
              <a:gd name="connsiteX16" fmla="*/ 0 w 3657600"/>
              <a:gd name="connsiteY16" fmla="*/ 2479039 h 2479039"/>
              <a:gd name="connsiteX17" fmla="*/ 0 w 3657600"/>
              <a:gd name="connsiteY17" fmla="*/ 1809698 h 2479039"/>
              <a:gd name="connsiteX18" fmla="*/ 0 w 3657600"/>
              <a:gd name="connsiteY18" fmla="*/ 1264310 h 2479039"/>
              <a:gd name="connsiteX19" fmla="*/ 0 w 3657600"/>
              <a:gd name="connsiteY19" fmla="*/ 694131 h 2479039"/>
              <a:gd name="connsiteX20" fmla="*/ 0 w 3657600"/>
              <a:gd name="connsiteY20" fmla="*/ 0 h 24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57600" h="2479039" extrusionOk="0">
                <a:moveTo>
                  <a:pt x="0" y="0"/>
                </a:moveTo>
                <a:cubicBezTo>
                  <a:pt x="153534" y="-19803"/>
                  <a:pt x="288729" y="-8840"/>
                  <a:pt x="573024" y="0"/>
                </a:cubicBezTo>
                <a:cubicBezTo>
                  <a:pt x="857319" y="8840"/>
                  <a:pt x="884769" y="-15804"/>
                  <a:pt x="1072896" y="0"/>
                </a:cubicBezTo>
                <a:cubicBezTo>
                  <a:pt x="1261023" y="15804"/>
                  <a:pt x="1460490" y="10239"/>
                  <a:pt x="1755648" y="0"/>
                </a:cubicBezTo>
                <a:cubicBezTo>
                  <a:pt x="2050806" y="-10239"/>
                  <a:pt x="2119783" y="2915"/>
                  <a:pt x="2328672" y="0"/>
                </a:cubicBezTo>
                <a:cubicBezTo>
                  <a:pt x="2537561" y="-2915"/>
                  <a:pt x="2686088" y="9644"/>
                  <a:pt x="2901696" y="0"/>
                </a:cubicBezTo>
                <a:cubicBezTo>
                  <a:pt x="3117304" y="-9644"/>
                  <a:pt x="3472388" y="-23206"/>
                  <a:pt x="3657600" y="0"/>
                </a:cubicBezTo>
                <a:cubicBezTo>
                  <a:pt x="3670712" y="258234"/>
                  <a:pt x="3670349" y="335209"/>
                  <a:pt x="3657600" y="570179"/>
                </a:cubicBezTo>
                <a:cubicBezTo>
                  <a:pt x="3644851" y="805149"/>
                  <a:pt x="3645619" y="1043723"/>
                  <a:pt x="3657600" y="1189939"/>
                </a:cubicBezTo>
                <a:cubicBezTo>
                  <a:pt x="3669581" y="1336155"/>
                  <a:pt x="3638729" y="1565857"/>
                  <a:pt x="3657600" y="1760118"/>
                </a:cubicBezTo>
                <a:cubicBezTo>
                  <a:pt x="3676471" y="1954379"/>
                  <a:pt x="3671016" y="2122216"/>
                  <a:pt x="3657600" y="2479039"/>
                </a:cubicBezTo>
                <a:cubicBezTo>
                  <a:pt x="3432422" y="2482948"/>
                  <a:pt x="3311088" y="2461565"/>
                  <a:pt x="3048000" y="2479039"/>
                </a:cubicBezTo>
                <a:cubicBezTo>
                  <a:pt x="2784912" y="2496513"/>
                  <a:pt x="2619021" y="2471795"/>
                  <a:pt x="2474976" y="2479039"/>
                </a:cubicBezTo>
                <a:cubicBezTo>
                  <a:pt x="2330931" y="2486283"/>
                  <a:pt x="1940675" y="2504632"/>
                  <a:pt x="1792224" y="2479039"/>
                </a:cubicBezTo>
                <a:cubicBezTo>
                  <a:pt x="1643773" y="2453446"/>
                  <a:pt x="1319756" y="2453779"/>
                  <a:pt x="1109472" y="2479039"/>
                </a:cubicBezTo>
                <a:cubicBezTo>
                  <a:pt x="899188" y="2504299"/>
                  <a:pt x="828174" y="2496985"/>
                  <a:pt x="573024" y="2479039"/>
                </a:cubicBezTo>
                <a:cubicBezTo>
                  <a:pt x="317874" y="2461093"/>
                  <a:pt x="251878" y="2468922"/>
                  <a:pt x="0" y="2479039"/>
                </a:cubicBezTo>
                <a:cubicBezTo>
                  <a:pt x="5231" y="2289545"/>
                  <a:pt x="26612" y="2082616"/>
                  <a:pt x="0" y="1809698"/>
                </a:cubicBezTo>
                <a:cubicBezTo>
                  <a:pt x="-26612" y="1536780"/>
                  <a:pt x="-22245" y="1379510"/>
                  <a:pt x="0" y="1264310"/>
                </a:cubicBezTo>
                <a:cubicBezTo>
                  <a:pt x="22245" y="1149110"/>
                  <a:pt x="9450" y="821069"/>
                  <a:pt x="0" y="694131"/>
                </a:cubicBezTo>
                <a:cubicBezTo>
                  <a:pt x="-9450" y="567193"/>
                  <a:pt x="4559" y="153311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836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B3146EB-42A8-8D9D-2F84-9A6D29E12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后训练过程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F88B05-323D-F8BB-FE2A-C30E221B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49" y="2120403"/>
            <a:ext cx="11159864" cy="433119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774F30-CA20-46B7-9D7E-40AD64B1A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9680"/>
            <a:ext cx="10963473" cy="5105400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zh-CN" b="1" dirty="0"/>
              <a:t>DPO </a:t>
            </a:r>
            <a:r>
              <a:rPr lang="zh-CN" altLang="en-US" b="1" dirty="0"/>
              <a:t>训练：</a:t>
            </a:r>
            <a:r>
              <a:rPr lang="zh-CN" altLang="en-US" dirty="0"/>
              <a:t>人工标注数据给 </a:t>
            </a:r>
            <a:r>
              <a:rPr lang="en" altLang="zh-CN" dirty="0"/>
              <a:t>DPO</a:t>
            </a:r>
            <a:r>
              <a:rPr lang="zh-CN" altLang="en-US" dirty="0"/>
              <a:t> 模型调整 </a:t>
            </a:r>
            <a:r>
              <a:rPr lang="en" altLang="zh-CN" dirty="0"/>
              <a:t>LLM</a:t>
            </a:r>
            <a:r>
              <a:rPr lang="zh-CN" altLang="en-US" dirty="0"/>
              <a:t> 参数。</a:t>
            </a:r>
            <a:r>
              <a:rPr lang="en" altLang="zh-CN" dirty="0"/>
              <a:t>DPO</a:t>
            </a:r>
            <a:r>
              <a:rPr lang="zh-CN" altLang="en-US" dirty="0"/>
              <a:t>本质为二分类，从人工标注 </a:t>
            </a:r>
            <a:r>
              <a:rPr lang="en-US" altLang="zh-CN" dirty="0"/>
              <a:t>&lt;</a:t>
            </a:r>
            <a:r>
              <a:rPr lang="en" altLang="zh-CN" dirty="0"/>
              <a:t>Prompt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Good Answer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" altLang="zh-CN" dirty="0"/>
              <a:t>Bad Answer&gt;</a:t>
            </a:r>
            <a:r>
              <a:rPr lang="zh-CN" altLang="en-US" dirty="0"/>
              <a:t> 三元数据里学习，调整模型参数并鼓励输出 </a:t>
            </a:r>
            <a:r>
              <a:rPr lang="en" altLang="zh-CN" dirty="0"/>
              <a:t>Good Answer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A502EF-121A-1CB7-A3F5-D9A3282E2CF6}"/>
              </a:ext>
            </a:extLst>
          </p:cNvPr>
          <p:cNvSpPr/>
          <p:nvPr/>
        </p:nvSpPr>
        <p:spPr>
          <a:xfrm flipH="1">
            <a:off x="6482076" y="2865120"/>
            <a:ext cx="5155595" cy="3459480"/>
          </a:xfrm>
          <a:custGeom>
            <a:avLst/>
            <a:gdLst>
              <a:gd name="connsiteX0" fmla="*/ 0 w 5155595"/>
              <a:gd name="connsiteY0" fmla="*/ 0 h 3459480"/>
              <a:gd name="connsiteX1" fmla="*/ 592893 w 5155595"/>
              <a:gd name="connsiteY1" fmla="*/ 0 h 3459480"/>
              <a:gd name="connsiteX2" fmla="*/ 1082675 w 5155595"/>
              <a:gd name="connsiteY2" fmla="*/ 0 h 3459480"/>
              <a:gd name="connsiteX3" fmla="*/ 1830236 w 5155595"/>
              <a:gd name="connsiteY3" fmla="*/ 0 h 3459480"/>
              <a:gd name="connsiteX4" fmla="*/ 2423130 w 5155595"/>
              <a:gd name="connsiteY4" fmla="*/ 0 h 3459480"/>
              <a:gd name="connsiteX5" fmla="*/ 3016023 w 5155595"/>
              <a:gd name="connsiteY5" fmla="*/ 0 h 3459480"/>
              <a:gd name="connsiteX6" fmla="*/ 3763584 w 5155595"/>
              <a:gd name="connsiteY6" fmla="*/ 0 h 3459480"/>
              <a:gd name="connsiteX7" fmla="*/ 4304922 w 5155595"/>
              <a:gd name="connsiteY7" fmla="*/ 0 h 3459480"/>
              <a:gd name="connsiteX8" fmla="*/ 5155595 w 5155595"/>
              <a:gd name="connsiteY8" fmla="*/ 0 h 3459480"/>
              <a:gd name="connsiteX9" fmla="*/ 5155595 w 5155595"/>
              <a:gd name="connsiteY9" fmla="*/ 761086 h 3459480"/>
              <a:gd name="connsiteX10" fmla="*/ 5155595 w 5155595"/>
              <a:gd name="connsiteY10" fmla="*/ 1383792 h 3459480"/>
              <a:gd name="connsiteX11" fmla="*/ 5155595 w 5155595"/>
              <a:gd name="connsiteY11" fmla="*/ 2075688 h 3459480"/>
              <a:gd name="connsiteX12" fmla="*/ 5155595 w 5155595"/>
              <a:gd name="connsiteY12" fmla="*/ 2802179 h 3459480"/>
              <a:gd name="connsiteX13" fmla="*/ 5155595 w 5155595"/>
              <a:gd name="connsiteY13" fmla="*/ 3459480 h 3459480"/>
              <a:gd name="connsiteX14" fmla="*/ 4511146 w 5155595"/>
              <a:gd name="connsiteY14" fmla="*/ 3459480 h 3459480"/>
              <a:gd name="connsiteX15" fmla="*/ 3969808 w 5155595"/>
              <a:gd name="connsiteY15" fmla="*/ 3459480 h 3459480"/>
              <a:gd name="connsiteX16" fmla="*/ 3325359 w 5155595"/>
              <a:gd name="connsiteY16" fmla="*/ 3459480 h 3459480"/>
              <a:gd name="connsiteX17" fmla="*/ 2577798 w 5155595"/>
              <a:gd name="connsiteY17" fmla="*/ 3459480 h 3459480"/>
              <a:gd name="connsiteX18" fmla="*/ 1933348 w 5155595"/>
              <a:gd name="connsiteY18" fmla="*/ 3459480 h 3459480"/>
              <a:gd name="connsiteX19" fmla="*/ 1443567 w 5155595"/>
              <a:gd name="connsiteY19" fmla="*/ 3459480 h 3459480"/>
              <a:gd name="connsiteX20" fmla="*/ 902229 w 5155595"/>
              <a:gd name="connsiteY20" fmla="*/ 3459480 h 3459480"/>
              <a:gd name="connsiteX21" fmla="*/ 0 w 5155595"/>
              <a:gd name="connsiteY21" fmla="*/ 3459480 h 3459480"/>
              <a:gd name="connsiteX22" fmla="*/ 0 w 5155595"/>
              <a:gd name="connsiteY22" fmla="*/ 2767584 h 3459480"/>
              <a:gd name="connsiteX23" fmla="*/ 0 w 5155595"/>
              <a:gd name="connsiteY23" fmla="*/ 2075688 h 3459480"/>
              <a:gd name="connsiteX24" fmla="*/ 0 w 5155595"/>
              <a:gd name="connsiteY24" fmla="*/ 1418387 h 3459480"/>
              <a:gd name="connsiteX25" fmla="*/ 0 w 5155595"/>
              <a:gd name="connsiteY25" fmla="*/ 830275 h 3459480"/>
              <a:gd name="connsiteX26" fmla="*/ 0 w 5155595"/>
              <a:gd name="connsiteY26" fmla="*/ 0 h 345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55595" h="3459480" extrusionOk="0">
                <a:moveTo>
                  <a:pt x="0" y="0"/>
                </a:moveTo>
                <a:cubicBezTo>
                  <a:pt x="294759" y="-13468"/>
                  <a:pt x="391206" y="11148"/>
                  <a:pt x="592893" y="0"/>
                </a:cubicBezTo>
                <a:cubicBezTo>
                  <a:pt x="794580" y="-11148"/>
                  <a:pt x="856217" y="17019"/>
                  <a:pt x="1082675" y="0"/>
                </a:cubicBezTo>
                <a:cubicBezTo>
                  <a:pt x="1309133" y="-17019"/>
                  <a:pt x="1533883" y="24274"/>
                  <a:pt x="1830236" y="0"/>
                </a:cubicBezTo>
                <a:cubicBezTo>
                  <a:pt x="2126589" y="-24274"/>
                  <a:pt x="2227371" y="-11924"/>
                  <a:pt x="2423130" y="0"/>
                </a:cubicBezTo>
                <a:cubicBezTo>
                  <a:pt x="2618889" y="11924"/>
                  <a:pt x="2773873" y="14928"/>
                  <a:pt x="3016023" y="0"/>
                </a:cubicBezTo>
                <a:cubicBezTo>
                  <a:pt x="3258173" y="-14928"/>
                  <a:pt x="3566485" y="-5819"/>
                  <a:pt x="3763584" y="0"/>
                </a:cubicBezTo>
                <a:cubicBezTo>
                  <a:pt x="3960683" y="5819"/>
                  <a:pt x="4169130" y="13773"/>
                  <a:pt x="4304922" y="0"/>
                </a:cubicBezTo>
                <a:cubicBezTo>
                  <a:pt x="4440714" y="-13773"/>
                  <a:pt x="4822420" y="-23780"/>
                  <a:pt x="5155595" y="0"/>
                </a:cubicBezTo>
                <a:cubicBezTo>
                  <a:pt x="5142163" y="307067"/>
                  <a:pt x="5162090" y="404498"/>
                  <a:pt x="5155595" y="761086"/>
                </a:cubicBezTo>
                <a:cubicBezTo>
                  <a:pt x="5149100" y="1117674"/>
                  <a:pt x="5169824" y="1136882"/>
                  <a:pt x="5155595" y="1383792"/>
                </a:cubicBezTo>
                <a:cubicBezTo>
                  <a:pt x="5141366" y="1630702"/>
                  <a:pt x="5132224" y="1732509"/>
                  <a:pt x="5155595" y="2075688"/>
                </a:cubicBezTo>
                <a:cubicBezTo>
                  <a:pt x="5178966" y="2418867"/>
                  <a:pt x="5123073" y="2544233"/>
                  <a:pt x="5155595" y="2802179"/>
                </a:cubicBezTo>
                <a:cubicBezTo>
                  <a:pt x="5188117" y="3060125"/>
                  <a:pt x="5159651" y="3204169"/>
                  <a:pt x="5155595" y="3459480"/>
                </a:cubicBezTo>
                <a:cubicBezTo>
                  <a:pt x="4980523" y="3442146"/>
                  <a:pt x="4806956" y="3453902"/>
                  <a:pt x="4511146" y="3459480"/>
                </a:cubicBezTo>
                <a:cubicBezTo>
                  <a:pt x="4215336" y="3465058"/>
                  <a:pt x="4191916" y="3441089"/>
                  <a:pt x="3969808" y="3459480"/>
                </a:cubicBezTo>
                <a:cubicBezTo>
                  <a:pt x="3747700" y="3477871"/>
                  <a:pt x="3539443" y="3486655"/>
                  <a:pt x="3325359" y="3459480"/>
                </a:cubicBezTo>
                <a:cubicBezTo>
                  <a:pt x="3111275" y="3432305"/>
                  <a:pt x="2822693" y="3459226"/>
                  <a:pt x="2577798" y="3459480"/>
                </a:cubicBezTo>
                <a:cubicBezTo>
                  <a:pt x="2332903" y="3459734"/>
                  <a:pt x="2140317" y="3474433"/>
                  <a:pt x="1933348" y="3459480"/>
                </a:cubicBezTo>
                <a:cubicBezTo>
                  <a:pt x="1726379" y="3444528"/>
                  <a:pt x="1576565" y="3460178"/>
                  <a:pt x="1443567" y="3459480"/>
                </a:cubicBezTo>
                <a:cubicBezTo>
                  <a:pt x="1310569" y="3458782"/>
                  <a:pt x="1093211" y="3432685"/>
                  <a:pt x="902229" y="3459480"/>
                </a:cubicBezTo>
                <a:cubicBezTo>
                  <a:pt x="711247" y="3486275"/>
                  <a:pt x="417831" y="3501324"/>
                  <a:pt x="0" y="3459480"/>
                </a:cubicBezTo>
                <a:cubicBezTo>
                  <a:pt x="28779" y="3126382"/>
                  <a:pt x="21715" y="3033782"/>
                  <a:pt x="0" y="2767584"/>
                </a:cubicBezTo>
                <a:cubicBezTo>
                  <a:pt x="-21715" y="2501386"/>
                  <a:pt x="2672" y="2417158"/>
                  <a:pt x="0" y="2075688"/>
                </a:cubicBezTo>
                <a:cubicBezTo>
                  <a:pt x="-2672" y="1734218"/>
                  <a:pt x="5888" y="1724747"/>
                  <a:pt x="0" y="1418387"/>
                </a:cubicBezTo>
                <a:cubicBezTo>
                  <a:pt x="-5888" y="1112027"/>
                  <a:pt x="-17139" y="1021552"/>
                  <a:pt x="0" y="830275"/>
                </a:cubicBezTo>
                <a:cubicBezTo>
                  <a:pt x="17139" y="638998"/>
                  <a:pt x="39186" y="369921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1050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B3146EB-42A8-8D9D-2F84-9A6D29E12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后训练过程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774F30-CA20-46B7-9D7E-40AD64B1A5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上述过程会反复迭代，流程相同，区别 </a:t>
            </a:r>
            <a:r>
              <a:rPr lang="en" altLang="zh-CN" dirty="0"/>
              <a:t>Rejection Sampling</a:t>
            </a:r>
            <a:r>
              <a:rPr lang="zh-CN" altLang="en-US" dirty="0"/>
              <a:t> 阶段用来对给定 </a:t>
            </a:r>
            <a:r>
              <a:rPr lang="en" altLang="zh-CN" dirty="0"/>
              <a:t>Prompt</a:t>
            </a:r>
            <a:r>
              <a:rPr lang="zh-CN" altLang="en-US" dirty="0"/>
              <a:t> 产生回答 </a:t>
            </a:r>
            <a:r>
              <a:rPr lang="en" altLang="zh-CN" dirty="0"/>
              <a:t>LLM</a:t>
            </a:r>
            <a:r>
              <a:rPr lang="zh-CN" altLang="en-US" dirty="0"/>
              <a:t> 模型，从上一轮流程最后产生若干不同 </a:t>
            </a:r>
            <a:r>
              <a:rPr lang="en" altLang="zh-CN" dirty="0"/>
              <a:t>DPO</a:t>
            </a:r>
            <a:r>
              <a:rPr lang="zh-CN" altLang="en-US" dirty="0"/>
              <a:t> 模型，选择最好的那个在下一轮拒绝采样阶段给</a:t>
            </a:r>
            <a:r>
              <a:rPr lang="en" altLang="zh-CN" dirty="0"/>
              <a:t>Prompt</a:t>
            </a:r>
            <a:r>
              <a:rPr lang="zh-CN" altLang="en-US" dirty="0"/>
              <a:t>生成答案。随迭代增加 </a:t>
            </a:r>
            <a:r>
              <a:rPr lang="en" altLang="zh-CN" dirty="0"/>
              <a:t>DPO</a:t>
            </a:r>
            <a:r>
              <a:rPr lang="zh-CN" altLang="en-US" dirty="0"/>
              <a:t> 模型越来越好，拒绝采样能选出的答案质量越高，</a:t>
            </a:r>
            <a:r>
              <a:rPr lang="en" altLang="zh-CN" dirty="0"/>
              <a:t>SFT</a:t>
            </a:r>
            <a:r>
              <a:rPr lang="zh-CN" altLang="en-US" dirty="0"/>
              <a:t> 模型就越好，形成正反馈循环。 </a:t>
            </a:r>
            <a:endParaRPr lang="en-US" altLang="zh-CN" dirty="0"/>
          </a:p>
          <a:p>
            <a:endParaRPr lang="en-US" altLang="zh-CN" dirty="0"/>
          </a:p>
          <a:p>
            <a:r>
              <a:rPr lang="en" altLang="zh-CN" b="1" dirty="0"/>
              <a:t>RM</a:t>
            </a:r>
            <a:r>
              <a:rPr lang="zh-CN" altLang="en-US" b="1" dirty="0"/>
              <a:t> 在后训练作用区别：</a:t>
            </a:r>
            <a:r>
              <a:rPr lang="en" altLang="zh-CN" dirty="0"/>
              <a:t>RLHF</a:t>
            </a:r>
            <a:r>
              <a:rPr lang="zh-CN" altLang="en-US" dirty="0"/>
              <a:t> 是把 </a:t>
            </a:r>
            <a:r>
              <a:rPr lang="en" altLang="zh-CN" dirty="0"/>
              <a:t>RM</a:t>
            </a:r>
            <a:r>
              <a:rPr lang="zh-CN" altLang="en-US" dirty="0"/>
              <a:t> 打分用在 </a:t>
            </a:r>
            <a:r>
              <a:rPr lang="en" altLang="zh-CN" dirty="0"/>
              <a:t>PPO</a:t>
            </a:r>
            <a:r>
              <a:rPr lang="zh-CN" altLang="en-US" dirty="0"/>
              <a:t> 强化学习阶段；</a:t>
            </a:r>
            <a:r>
              <a:rPr lang="en" altLang="zh-CN" dirty="0"/>
              <a:t>L</a:t>
            </a:r>
            <a:r>
              <a:rPr lang="en-US" altLang="zh-CN" dirty="0"/>
              <a:t>lama</a:t>
            </a:r>
            <a:r>
              <a:rPr lang="en" altLang="zh-CN" dirty="0"/>
              <a:t>3</a:t>
            </a:r>
            <a:r>
              <a:rPr lang="en-US" altLang="zh-CN" dirty="0"/>
              <a:t>.1</a:t>
            </a:r>
            <a:r>
              <a:rPr lang="zh-CN" altLang="en-US" dirty="0"/>
              <a:t> 用 </a:t>
            </a:r>
            <a:r>
              <a:rPr lang="en" altLang="zh-CN" dirty="0"/>
              <a:t>RM</a:t>
            </a:r>
            <a:r>
              <a:rPr lang="zh-CN" altLang="en-US" dirty="0"/>
              <a:t> 筛选高质量 </a:t>
            </a:r>
            <a:r>
              <a:rPr lang="en" altLang="zh-CN" dirty="0"/>
              <a:t>SFT</a:t>
            </a:r>
            <a:r>
              <a:rPr lang="zh-CN" altLang="en-US" dirty="0"/>
              <a:t> 数据。</a:t>
            </a:r>
            <a:endParaRPr lang="en-US" altLang="zh-CN" dirty="0"/>
          </a:p>
          <a:p>
            <a:r>
              <a:rPr lang="en-US" altLang="zh-CN" b="1" dirty="0"/>
              <a:t>SFT</a:t>
            </a:r>
            <a:r>
              <a:rPr lang="zh-CN" altLang="en-US" b="1" dirty="0"/>
              <a:t> 数据合成：</a:t>
            </a:r>
            <a:r>
              <a:rPr lang="zh-CN" altLang="en-US" dirty="0"/>
              <a:t>因为拒绝采样过程的回答由 </a:t>
            </a:r>
            <a:r>
              <a:rPr lang="en" altLang="zh-CN" dirty="0"/>
              <a:t>LLM</a:t>
            </a:r>
            <a:r>
              <a:rPr lang="zh-CN" altLang="en-US" dirty="0"/>
              <a:t> 产生，因此采用合成数据来训练 </a:t>
            </a:r>
            <a:r>
              <a:rPr lang="en" altLang="zh-CN" dirty="0"/>
              <a:t>SFT</a:t>
            </a:r>
            <a:r>
              <a:rPr lang="zh-CN" altLang="en-US" dirty="0"/>
              <a:t> 模型。</a:t>
            </a:r>
          </a:p>
        </p:txBody>
      </p:sp>
    </p:spTree>
    <p:extLst>
      <p:ext uri="{BB962C8B-B14F-4D97-AF65-F5344CB8AC3E}">
        <p14:creationId xmlns:p14="http://schemas.microsoft.com/office/powerpoint/2010/main" val="2105625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FB48ED-7F91-DF0A-9775-2C789E1B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提高特定下游任务性能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C08E7-6A0D-BE0F-05EB-A8D2B88785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altLang="zh-CN" b="1" dirty="0"/>
              <a:t>DPO </a:t>
            </a:r>
            <a:r>
              <a:rPr lang="zh-CN" altLang="en-US" b="1" dirty="0"/>
              <a:t>原因：</a:t>
            </a:r>
            <a:r>
              <a:rPr lang="zh-CN" altLang="en-US" dirty="0"/>
              <a:t>采用 </a:t>
            </a:r>
            <a:r>
              <a:rPr lang="en-US" altLang="zh-CN" dirty="0"/>
              <a:t>DPO </a:t>
            </a:r>
            <a:r>
              <a:rPr lang="zh-CN" altLang="en-US" dirty="0"/>
              <a:t>的 </a:t>
            </a:r>
            <a:r>
              <a:rPr lang="en-US" altLang="zh-CN" dirty="0"/>
              <a:t>RLHF</a:t>
            </a:r>
            <a:r>
              <a:rPr lang="zh-CN" altLang="en-US" dirty="0"/>
              <a:t> 而非更复杂 </a:t>
            </a:r>
            <a:r>
              <a:rPr lang="en-US" altLang="zh-CN" dirty="0"/>
              <a:t>RL</a:t>
            </a:r>
            <a:r>
              <a:rPr lang="zh-CN" altLang="en-US" dirty="0"/>
              <a:t> 强化学习算法， 因为后者稳定性不确定且制约</a:t>
            </a:r>
            <a:r>
              <a:rPr lang="en-US" altLang="zh-CN" dirty="0"/>
              <a:t>AI</a:t>
            </a:r>
            <a:r>
              <a:rPr lang="zh-CN" altLang="en-US" dirty="0"/>
              <a:t> 集群规模扩展 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Law</a:t>
            </a:r>
            <a:r>
              <a:rPr lang="zh-CN" altLang="en-US" dirty="0"/>
              <a:t>；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zh-CN" altLang="en-US" b="1" dirty="0"/>
              <a:t>提高模型编码能力：</a:t>
            </a:r>
            <a:r>
              <a:rPr lang="zh-CN" altLang="en-US" dirty="0"/>
              <a:t>采用训练代码专家、生成 </a:t>
            </a:r>
            <a:r>
              <a:rPr lang="en" altLang="zh-CN" dirty="0"/>
              <a:t>SFT</a:t>
            </a:r>
            <a:r>
              <a:rPr lang="zh-CN" altLang="en-US" dirty="0"/>
              <a:t> 合成数据、通过系统提示引导改进格式，以及创建质量过滤器（从训练数据中删除不良样本）等方法。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" altLang="zh-CN" b="1" dirty="0"/>
              <a:t>Float8 </a:t>
            </a:r>
            <a:r>
              <a:rPr lang="zh-CN" altLang="en-US" b="1" dirty="0"/>
              <a:t>量化推理：</a:t>
            </a:r>
            <a:r>
              <a:rPr lang="zh-CN" altLang="en-US" dirty="0"/>
              <a:t>将权重</a:t>
            </a:r>
            <a:r>
              <a:rPr lang="en-US" altLang="zh-CN" dirty="0"/>
              <a:t>/</a:t>
            </a:r>
            <a:r>
              <a:rPr lang="zh-CN" altLang="en-US" dirty="0"/>
              <a:t>输入量化为 </a:t>
            </a:r>
            <a:r>
              <a:rPr lang="en" altLang="zh-CN" dirty="0"/>
              <a:t>fp8</a:t>
            </a:r>
            <a:r>
              <a:rPr lang="zh-CN" altLang="en" dirty="0"/>
              <a:t>，</a:t>
            </a:r>
            <a:r>
              <a:rPr lang="zh-CN" altLang="en-US" dirty="0"/>
              <a:t>然后乘以缩放因子 </a:t>
            </a:r>
            <a:r>
              <a:rPr lang="en-US" altLang="zh-CN" dirty="0"/>
              <a:t>scale</a:t>
            </a:r>
            <a:r>
              <a:rPr lang="zh-CN" altLang="en-US" dirty="0"/>
              <a:t>，</a:t>
            </a:r>
            <a:r>
              <a:rPr lang="en" altLang="zh-CN" dirty="0"/>
              <a:t>fp8 x fp8 </a:t>
            </a:r>
            <a:r>
              <a:rPr lang="zh-CN" altLang="en-US" dirty="0"/>
              <a:t>输出 </a:t>
            </a:r>
            <a:r>
              <a:rPr lang="en" altLang="zh-CN" dirty="0"/>
              <a:t>bf16</a:t>
            </a:r>
            <a:r>
              <a:rPr lang="zh-CN" altLang="en" dirty="0"/>
              <a:t>。</a:t>
            </a:r>
            <a:r>
              <a:rPr lang="zh-CN" altLang="en-US" dirty="0"/>
              <a:t>使得推理速度更快，显存占用更少（推理在</a:t>
            </a:r>
            <a:r>
              <a:rPr lang="en-US" altLang="zh-CN" dirty="0"/>
              <a:t> H100</a:t>
            </a:r>
            <a:r>
              <a:rPr lang="zh-CN" altLang="en-US" dirty="0"/>
              <a:t> 云资源集群）。</a:t>
            </a:r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64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8BEBC4-5E39-D77A-5B9A-EE671F99A8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多模态加持</a:t>
            </a:r>
          </a:p>
        </p:txBody>
      </p:sp>
    </p:spTree>
    <p:extLst>
      <p:ext uri="{BB962C8B-B14F-4D97-AF65-F5344CB8AC3E}">
        <p14:creationId xmlns:p14="http://schemas.microsoft.com/office/powerpoint/2010/main" val="3907381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51C82-041F-C55A-8CD5-158A188C8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多模态适配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15BEEAD-C823-F4B3-3A6F-DAA7C149EC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使用 </a:t>
            </a:r>
            <a:r>
              <a:rPr lang="en-US" altLang="zh-CN" dirty="0"/>
              <a:t>3</a:t>
            </a:r>
            <a:r>
              <a:rPr lang="zh-CN" altLang="en-US" dirty="0"/>
              <a:t> 个额外阶段为 </a:t>
            </a:r>
            <a:r>
              <a:rPr lang="en" altLang="zh-CN" dirty="0"/>
              <a:t>Llama 3.1</a:t>
            </a:r>
            <a:r>
              <a:rPr lang="zh-CN" altLang="en-US" dirty="0"/>
              <a:t> 添加图像、视频、语音多模态能力：</a:t>
            </a:r>
          </a:p>
          <a:p>
            <a:pPr marL="582006" lvl="1" indent="-342900" algn="just">
              <a:buFont typeface="+mj-lt"/>
              <a:buAutoNum type="arabicPeriod"/>
            </a:pPr>
            <a:r>
              <a:rPr lang="zh-CN" altLang="en-US" b="1" dirty="0"/>
              <a:t>多模态 </a:t>
            </a:r>
            <a:r>
              <a:rPr lang="en-US" altLang="zh-CN" b="1" dirty="0"/>
              <a:t>Encoder</a:t>
            </a:r>
            <a:r>
              <a:rPr lang="zh-CN" altLang="en-US" b="1" dirty="0"/>
              <a:t> 预训练：</a:t>
            </a:r>
            <a:r>
              <a:rPr lang="zh-CN" altLang="en-US" dirty="0"/>
              <a:t>图像和语音 </a:t>
            </a:r>
            <a:r>
              <a:rPr lang="en-US" altLang="zh-CN" dirty="0"/>
              <a:t>Encoder</a:t>
            </a:r>
            <a:r>
              <a:rPr lang="zh-CN" altLang="en-US" dirty="0"/>
              <a:t> 分开训练，</a:t>
            </a:r>
            <a:r>
              <a:rPr lang="en-US" altLang="zh-CN" dirty="0"/>
              <a:t>CV</a:t>
            </a:r>
            <a:r>
              <a:rPr lang="zh-CN" altLang="en-US" dirty="0"/>
              <a:t> 预训练数据是</a:t>
            </a:r>
            <a:r>
              <a:rPr lang="en-US" altLang="zh-CN" dirty="0"/>
              <a:t>&lt;</a:t>
            </a:r>
            <a:r>
              <a:rPr lang="zh-CN" altLang="en-US" dirty="0"/>
              <a:t>图像</a:t>
            </a:r>
            <a:r>
              <a:rPr lang="en-US" altLang="zh-CN" dirty="0"/>
              <a:t>-</a:t>
            </a:r>
            <a:r>
              <a:rPr lang="zh-CN" altLang="en-US" dirty="0"/>
              <a:t>文本</a:t>
            </a:r>
            <a:r>
              <a:rPr lang="en-US" altLang="zh-CN" dirty="0"/>
              <a:t>&gt;</a:t>
            </a:r>
            <a:r>
              <a:rPr lang="zh-CN" altLang="en-US" dirty="0"/>
              <a:t>对，</a:t>
            </a:r>
            <a:r>
              <a:rPr lang="en-US" altLang="zh-CN" dirty="0"/>
              <a:t>Audio</a:t>
            </a:r>
            <a:r>
              <a:rPr lang="zh-CN" altLang="en-US" dirty="0"/>
              <a:t> 采用自监督，通过离散化 </a:t>
            </a:r>
            <a:r>
              <a:rPr lang="en" altLang="zh-CN" dirty="0"/>
              <a:t>token</a:t>
            </a:r>
            <a:r>
              <a:rPr lang="zh-CN" altLang="en-US" dirty="0"/>
              <a:t> 重建语音 </a:t>
            </a:r>
            <a:r>
              <a:rPr lang="en-US" altLang="zh-CN" dirty="0"/>
              <a:t>Mask</a:t>
            </a:r>
            <a:r>
              <a:rPr lang="zh-CN" altLang="en-US" dirty="0"/>
              <a:t> 部分；</a:t>
            </a:r>
          </a:p>
          <a:p>
            <a:pPr marL="582006" lvl="1" indent="-342900" algn="just">
              <a:buFont typeface="+mj-lt"/>
              <a:buAutoNum type="arabicPeriod"/>
            </a:pPr>
            <a:r>
              <a:rPr lang="zh-CN" altLang="en-US" b="1" dirty="0"/>
              <a:t>视觉 </a:t>
            </a:r>
            <a:r>
              <a:rPr lang="en-US" altLang="zh-CN" b="1" dirty="0"/>
              <a:t>Adapter</a:t>
            </a:r>
            <a:r>
              <a:rPr lang="zh-CN" altLang="en-US" b="1" dirty="0"/>
              <a:t>：</a:t>
            </a:r>
            <a:r>
              <a:rPr lang="zh-CN" altLang="en-US" dirty="0"/>
              <a:t>由一系列 </a:t>
            </a:r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组成，将 </a:t>
            </a:r>
            <a:r>
              <a:rPr lang="en-US" altLang="zh-CN" dirty="0"/>
              <a:t>CV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  <a:r>
              <a:rPr lang="zh-CN" altLang="en-US" dirty="0"/>
              <a:t> 后的特征加入到 </a:t>
            </a:r>
            <a:r>
              <a:rPr lang="en-US" altLang="zh-CN" dirty="0"/>
              <a:t>LLM</a:t>
            </a:r>
            <a:r>
              <a:rPr lang="zh-CN" altLang="en-US" dirty="0"/>
              <a:t> 中；</a:t>
            </a:r>
            <a:endParaRPr lang="en-US" altLang="zh-CN" dirty="0"/>
          </a:p>
          <a:p>
            <a:pPr marL="582006" lvl="1" indent="-342900" algn="just">
              <a:buFont typeface="+mj-lt"/>
              <a:buAutoNum type="arabicPeriod"/>
            </a:pPr>
            <a:r>
              <a:rPr lang="zh-CN" altLang="en-US" b="1" dirty="0"/>
              <a:t>语音 </a:t>
            </a:r>
            <a:r>
              <a:rPr lang="en-US" altLang="zh-CN" b="1" dirty="0"/>
              <a:t>Adapter</a:t>
            </a:r>
            <a:r>
              <a:rPr lang="zh-CN" altLang="en-US" b="1" dirty="0"/>
              <a:t>：</a:t>
            </a:r>
            <a:r>
              <a:rPr lang="zh-CN" altLang="en-US" dirty="0"/>
              <a:t>通过 </a:t>
            </a:r>
            <a:r>
              <a:rPr lang="en-US" altLang="zh-CN" dirty="0"/>
              <a:t>Conformer</a:t>
            </a:r>
            <a:r>
              <a:rPr lang="zh-CN" altLang="en-US" dirty="0"/>
              <a:t> 处理语音数据后，与输入</a:t>
            </a:r>
            <a:r>
              <a:rPr lang="en-US" altLang="zh-CN" dirty="0"/>
              <a:t> Token</a:t>
            </a:r>
            <a:r>
              <a:rPr lang="zh-CN" altLang="en-US" dirty="0"/>
              <a:t> </a:t>
            </a:r>
            <a:r>
              <a:rPr lang="en-US" altLang="zh-CN" dirty="0"/>
              <a:t>Concat </a:t>
            </a:r>
            <a:r>
              <a:rPr lang="zh-CN" altLang="en-US" dirty="0"/>
              <a:t>到一起作为</a:t>
            </a:r>
            <a:r>
              <a:rPr lang="en-US" altLang="zh-CN" dirty="0"/>
              <a:t> LLM </a:t>
            </a:r>
            <a:r>
              <a:rPr lang="zh-CN" altLang="en-US" dirty="0"/>
              <a:t>输入；</a:t>
            </a:r>
          </a:p>
        </p:txBody>
      </p:sp>
    </p:spTree>
    <p:extLst>
      <p:ext uri="{BB962C8B-B14F-4D97-AF65-F5344CB8AC3E}">
        <p14:creationId xmlns:p14="http://schemas.microsoft.com/office/powerpoint/2010/main" val="2995614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51C82-041F-C55A-8CD5-158A188C8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多模态适配：视觉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982E60-FE9F-5A3E-870E-BBCCE747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48" y="1147604"/>
            <a:ext cx="10129465" cy="52389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8C97396-3209-F823-2DF2-A4CA41AFB5E1}"/>
              </a:ext>
            </a:extLst>
          </p:cNvPr>
          <p:cNvSpPr/>
          <p:nvPr/>
        </p:nvSpPr>
        <p:spPr>
          <a:xfrm>
            <a:off x="1706880" y="2448560"/>
            <a:ext cx="1930400" cy="2458720"/>
          </a:xfrm>
          <a:custGeom>
            <a:avLst/>
            <a:gdLst>
              <a:gd name="connsiteX0" fmla="*/ 0 w 1930400"/>
              <a:gd name="connsiteY0" fmla="*/ 0 h 2458720"/>
              <a:gd name="connsiteX1" fmla="*/ 624163 w 1930400"/>
              <a:gd name="connsiteY1" fmla="*/ 0 h 2458720"/>
              <a:gd name="connsiteX2" fmla="*/ 1209717 w 1930400"/>
              <a:gd name="connsiteY2" fmla="*/ 0 h 2458720"/>
              <a:gd name="connsiteX3" fmla="*/ 1930400 w 1930400"/>
              <a:gd name="connsiteY3" fmla="*/ 0 h 2458720"/>
              <a:gd name="connsiteX4" fmla="*/ 1930400 w 1930400"/>
              <a:gd name="connsiteY4" fmla="*/ 590093 h 2458720"/>
              <a:gd name="connsiteX5" fmla="*/ 1930400 w 1930400"/>
              <a:gd name="connsiteY5" fmla="*/ 1155598 h 2458720"/>
              <a:gd name="connsiteX6" fmla="*/ 1930400 w 1930400"/>
              <a:gd name="connsiteY6" fmla="*/ 1721104 h 2458720"/>
              <a:gd name="connsiteX7" fmla="*/ 1930400 w 1930400"/>
              <a:gd name="connsiteY7" fmla="*/ 2458720 h 2458720"/>
              <a:gd name="connsiteX8" fmla="*/ 1286933 w 1930400"/>
              <a:gd name="connsiteY8" fmla="*/ 2458720 h 2458720"/>
              <a:gd name="connsiteX9" fmla="*/ 701379 w 1930400"/>
              <a:gd name="connsiteY9" fmla="*/ 2458720 h 2458720"/>
              <a:gd name="connsiteX10" fmla="*/ 0 w 1930400"/>
              <a:gd name="connsiteY10" fmla="*/ 2458720 h 2458720"/>
              <a:gd name="connsiteX11" fmla="*/ 0 w 1930400"/>
              <a:gd name="connsiteY11" fmla="*/ 1844040 h 2458720"/>
              <a:gd name="connsiteX12" fmla="*/ 0 w 1930400"/>
              <a:gd name="connsiteY12" fmla="*/ 1204773 h 2458720"/>
              <a:gd name="connsiteX13" fmla="*/ 0 w 1930400"/>
              <a:gd name="connsiteY13" fmla="*/ 614680 h 2458720"/>
              <a:gd name="connsiteX14" fmla="*/ 0 w 1930400"/>
              <a:gd name="connsiteY14" fmla="*/ 0 h 245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30400" h="2458720" extrusionOk="0">
                <a:moveTo>
                  <a:pt x="0" y="0"/>
                </a:moveTo>
                <a:cubicBezTo>
                  <a:pt x="227394" y="8583"/>
                  <a:pt x="444458" y="-18951"/>
                  <a:pt x="624163" y="0"/>
                </a:cubicBezTo>
                <a:cubicBezTo>
                  <a:pt x="803868" y="18951"/>
                  <a:pt x="948432" y="-10175"/>
                  <a:pt x="1209717" y="0"/>
                </a:cubicBezTo>
                <a:cubicBezTo>
                  <a:pt x="1471002" y="10175"/>
                  <a:pt x="1763892" y="2979"/>
                  <a:pt x="1930400" y="0"/>
                </a:cubicBezTo>
                <a:cubicBezTo>
                  <a:pt x="1950775" y="273670"/>
                  <a:pt x="1915349" y="433710"/>
                  <a:pt x="1930400" y="590093"/>
                </a:cubicBezTo>
                <a:cubicBezTo>
                  <a:pt x="1945451" y="746476"/>
                  <a:pt x="1924160" y="1029205"/>
                  <a:pt x="1930400" y="1155598"/>
                </a:cubicBezTo>
                <a:cubicBezTo>
                  <a:pt x="1936640" y="1281991"/>
                  <a:pt x="1957826" y="1604742"/>
                  <a:pt x="1930400" y="1721104"/>
                </a:cubicBezTo>
                <a:cubicBezTo>
                  <a:pt x="1902974" y="1837466"/>
                  <a:pt x="1954953" y="2189733"/>
                  <a:pt x="1930400" y="2458720"/>
                </a:cubicBezTo>
                <a:cubicBezTo>
                  <a:pt x="1712534" y="2449283"/>
                  <a:pt x="1417704" y="2470010"/>
                  <a:pt x="1286933" y="2458720"/>
                </a:cubicBezTo>
                <a:cubicBezTo>
                  <a:pt x="1156162" y="2447430"/>
                  <a:pt x="827791" y="2462127"/>
                  <a:pt x="701379" y="2458720"/>
                </a:cubicBezTo>
                <a:cubicBezTo>
                  <a:pt x="574967" y="2455313"/>
                  <a:pt x="208595" y="2423814"/>
                  <a:pt x="0" y="2458720"/>
                </a:cubicBezTo>
                <a:cubicBezTo>
                  <a:pt x="-52" y="2196510"/>
                  <a:pt x="-21096" y="2125766"/>
                  <a:pt x="0" y="1844040"/>
                </a:cubicBezTo>
                <a:cubicBezTo>
                  <a:pt x="21096" y="1562314"/>
                  <a:pt x="-1614" y="1430120"/>
                  <a:pt x="0" y="1204773"/>
                </a:cubicBezTo>
                <a:cubicBezTo>
                  <a:pt x="1614" y="979426"/>
                  <a:pt x="3546" y="902581"/>
                  <a:pt x="0" y="614680"/>
                </a:cubicBezTo>
                <a:cubicBezTo>
                  <a:pt x="-3546" y="326779"/>
                  <a:pt x="11711" y="26958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9077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51C82-041F-C55A-8CD5-158A188C8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多模态适配：视觉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982E60-FE9F-5A3E-870E-BBCCE747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48" y="1147604"/>
            <a:ext cx="10129465" cy="52389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8C97396-3209-F823-2DF2-A4CA41AFB5E1}"/>
              </a:ext>
            </a:extLst>
          </p:cNvPr>
          <p:cNvSpPr/>
          <p:nvPr/>
        </p:nvSpPr>
        <p:spPr>
          <a:xfrm>
            <a:off x="4277360" y="2052084"/>
            <a:ext cx="2052320" cy="3546549"/>
          </a:xfrm>
          <a:custGeom>
            <a:avLst/>
            <a:gdLst>
              <a:gd name="connsiteX0" fmla="*/ 0 w 2052320"/>
              <a:gd name="connsiteY0" fmla="*/ 0 h 3546549"/>
              <a:gd name="connsiteX1" fmla="*/ 663583 w 2052320"/>
              <a:gd name="connsiteY1" fmla="*/ 0 h 3546549"/>
              <a:gd name="connsiteX2" fmla="*/ 1286121 w 2052320"/>
              <a:gd name="connsiteY2" fmla="*/ 0 h 3546549"/>
              <a:gd name="connsiteX3" fmla="*/ 2052320 w 2052320"/>
              <a:gd name="connsiteY3" fmla="*/ 0 h 3546549"/>
              <a:gd name="connsiteX4" fmla="*/ 2052320 w 2052320"/>
              <a:gd name="connsiteY4" fmla="*/ 555626 h 3546549"/>
              <a:gd name="connsiteX5" fmla="*/ 2052320 w 2052320"/>
              <a:gd name="connsiteY5" fmla="*/ 1075787 h 3546549"/>
              <a:gd name="connsiteX6" fmla="*/ 2052320 w 2052320"/>
              <a:gd name="connsiteY6" fmla="*/ 1595947 h 3546549"/>
              <a:gd name="connsiteX7" fmla="*/ 2052320 w 2052320"/>
              <a:gd name="connsiteY7" fmla="*/ 2187039 h 3546549"/>
              <a:gd name="connsiteX8" fmla="*/ 2052320 w 2052320"/>
              <a:gd name="connsiteY8" fmla="*/ 2778130 h 3546549"/>
              <a:gd name="connsiteX9" fmla="*/ 2052320 w 2052320"/>
              <a:gd name="connsiteY9" fmla="*/ 3546549 h 3546549"/>
              <a:gd name="connsiteX10" fmla="*/ 1409260 w 2052320"/>
              <a:gd name="connsiteY10" fmla="*/ 3546549 h 3546549"/>
              <a:gd name="connsiteX11" fmla="*/ 725153 w 2052320"/>
              <a:gd name="connsiteY11" fmla="*/ 3546549 h 3546549"/>
              <a:gd name="connsiteX12" fmla="*/ 0 w 2052320"/>
              <a:gd name="connsiteY12" fmla="*/ 3546549 h 3546549"/>
              <a:gd name="connsiteX13" fmla="*/ 0 w 2052320"/>
              <a:gd name="connsiteY13" fmla="*/ 2884527 h 3546549"/>
              <a:gd name="connsiteX14" fmla="*/ 0 w 2052320"/>
              <a:gd name="connsiteY14" fmla="*/ 2222504 h 3546549"/>
              <a:gd name="connsiteX15" fmla="*/ 0 w 2052320"/>
              <a:gd name="connsiteY15" fmla="*/ 1560482 h 3546549"/>
              <a:gd name="connsiteX16" fmla="*/ 0 w 2052320"/>
              <a:gd name="connsiteY16" fmla="*/ 969390 h 3546549"/>
              <a:gd name="connsiteX17" fmla="*/ 0 w 2052320"/>
              <a:gd name="connsiteY17" fmla="*/ 0 h 354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52320" h="3546549" extrusionOk="0">
                <a:moveTo>
                  <a:pt x="0" y="0"/>
                </a:moveTo>
                <a:cubicBezTo>
                  <a:pt x="272696" y="-25066"/>
                  <a:pt x="389812" y="32967"/>
                  <a:pt x="663583" y="0"/>
                </a:cubicBezTo>
                <a:cubicBezTo>
                  <a:pt x="937354" y="-32967"/>
                  <a:pt x="1104384" y="26538"/>
                  <a:pt x="1286121" y="0"/>
                </a:cubicBezTo>
                <a:cubicBezTo>
                  <a:pt x="1467858" y="-26538"/>
                  <a:pt x="1742219" y="-29038"/>
                  <a:pt x="2052320" y="0"/>
                </a:cubicBezTo>
                <a:cubicBezTo>
                  <a:pt x="2058308" y="270181"/>
                  <a:pt x="2054295" y="424157"/>
                  <a:pt x="2052320" y="555626"/>
                </a:cubicBezTo>
                <a:cubicBezTo>
                  <a:pt x="2050345" y="687095"/>
                  <a:pt x="2063005" y="877742"/>
                  <a:pt x="2052320" y="1075787"/>
                </a:cubicBezTo>
                <a:cubicBezTo>
                  <a:pt x="2041635" y="1273832"/>
                  <a:pt x="2028799" y="1491043"/>
                  <a:pt x="2052320" y="1595947"/>
                </a:cubicBezTo>
                <a:cubicBezTo>
                  <a:pt x="2075841" y="1700851"/>
                  <a:pt x="2051555" y="1951682"/>
                  <a:pt x="2052320" y="2187039"/>
                </a:cubicBezTo>
                <a:cubicBezTo>
                  <a:pt x="2053085" y="2422396"/>
                  <a:pt x="2068459" y="2610785"/>
                  <a:pt x="2052320" y="2778130"/>
                </a:cubicBezTo>
                <a:cubicBezTo>
                  <a:pt x="2036181" y="2945475"/>
                  <a:pt x="2082061" y="3296074"/>
                  <a:pt x="2052320" y="3546549"/>
                </a:cubicBezTo>
                <a:cubicBezTo>
                  <a:pt x="1922792" y="3528233"/>
                  <a:pt x="1607496" y="3565760"/>
                  <a:pt x="1409260" y="3546549"/>
                </a:cubicBezTo>
                <a:cubicBezTo>
                  <a:pt x="1211024" y="3527338"/>
                  <a:pt x="956345" y="3515300"/>
                  <a:pt x="725153" y="3546549"/>
                </a:cubicBezTo>
                <a:cubicBezTo>
                  <a:pt x="493961" y="3577798"/>
                  <a:pt x="285137" y="3581706"/>
                  <a:pt x="0" y="3546549"/>
                </a:cubicBezTo>
                <a:cubicBezTo>
                  <a:pt x="29374" y="3397959"/>
                  <a:pt x="-19425" y="3150099"/>
                  <a:pt x="0" y="2884527"/>
                </a:cubicBezTo>
                <a:cubicBezTo>
                  <a:pt x="19425" y="2618955"/>
                  <a:pt x="2747" y="2445798"/>
                  <a:pt x="0" y="2222504"/>
                </a:cubicBezTo>
                <a:cubicBezTo>
                  <a:pt x="-2747" y="1999210"/>
                  <a:pt x="27138" y="1841840"/>
                  <a:pt x="0" y="1560482"/>
                </a:cubicBezTo>
                <a:cubicBezTo>
                  <a:pt x="-27138" y="1279124"/>
                  <a:pt x="-13385" y="1124723"/>
                  <a:pt x="0" y="969390"/>
                </a:cubicBezTo>
                <a:cubicBezTo>
                  <a:pt x="13385" y="814057"/>
                  <a:pt x="-42661" y="311088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016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51C82-041F-C55A-8CD5-158A188C8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多模态适配：语音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982E60-FE9F-5A3E-870E-BBCCE747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48" y="1147604"/>
            <a:ext cx="10129465" cy="52389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8C97396-3209-F823-2DF2-A4CA41AFB5E1}"/>
              </a:ext>
            </a:extLst>
          </p:cNvPr>
          <p:cNvSpPr/>
          <p:nvPr/>
        </p:nvSpPr>
        <p:spPr>
          <a:xfrm>
            <a:off x="9112103" y="1265273"/>
            <a:ext cx="1974111" cy="2796363"/>
          </a:xfrm>
          <a:custGeom>
            <a:avLst/>
            <a:gdLst>
              <a:gd name="connsiteX0" fmla="*/ 0 w 1974111"/>
              <a:gd name="connsiteY0" fmla="*/ 0 h 2796363"/>
              <a:gd name="connsiteX1" fmla="*/ 638296 w 1974111"/>
              <a:gd name="connsiteY1" fmla="*/ 0 h 2796363"/>
              <a:gd name="connsiteX2" fmla="*/ 1237110 w 1974111"/>
              <a:gd name="connsiteY2" fmla="*/ 0 h 2796363"/>
              <a:gd name="connsiteX3" fmla="*/ 1974111 w 1974111"/>
              <a:gd name="connsiteY3" fmla="*/ 0 h 2796363"/>
              <a:gd name="connsiteX4" fmla="*/ 1974111 w 1974111"/>
              <a:gd name="connsiteY4" fmla="*/ 671127 h 2796363"/>
              <a:gd name="connsiteX5" fmla="*/ 1974111 w 1974111"/>
              <a:gd name="connsiteY5" fmla="*/ 1314291 h 2796363"/>
              <a:gd name="connsiteX6" fmla="*/ 1974111 w 1974111"/>
              <a:gd name="connsiteY6" fmla="*/ 1957454 h 2796363"/>
              <a:gd name="connsiteX7" fmla="*/ 1974111 w 1974111"/>
              <a:gd name="connsiteY7" fmla="*/ 2796363 h 2796363"/>
              <a:gd name="connsiteX8" fmla="*/ 1316074 w 1974111"/>
              <a:gd name="connsiteY8" fmla="*/ 2796363 h 2796363"/>
              <a:gd name="connsiteX9" fmla="*/ 717260 w 1974111"/>
              <a:gd name="connsiteY9" fmla="*/ 2796363 h 2796363"/>
              <a:gd name="connsiteX10" fmla="*/ 0 w 1974111"/>
              <a:gd name="connsiteY10" fmla="*/ 2796363 h 2796363"/>
              <a:gd name="connsiteX11" fmla="*/ 0 w 1974111"/>
              <a:gd name="connsiteY11" fmla="*/ 2097272 h 2796363"/>
              <a:gd name="connsiteX12" fmla="*/ 0 w 1974111"/>
              <a:gd name="connsiteY12" fmla="*/ 1370218 h 2796363"/>
              <a:gd name="connsiteX13" fmla="*/ 0 w 1974111"/>
              <a:gd name="connsiteY13" fmla="*/ 699091 h 2796363"/>
              <a:gd name="connsiteX14" fmla="*/ 0 w 1974111"/>
              <a:gd name="connsiteY14" fmla="*/ 0 h 279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74111" h="2796363" extrusionOk="0">
                <a:moveTo>
                  <a:pt x="0" y="0"/>
                </a:moveTo>
                <a:cubicBezTo>
                  <a:pt x="128767" y="-30730"/>
                  <a:pt x="384860" y="-22925"/>
                  <a:pt x="638296" y="0"/>
                </a:cubicBezTo>
                <a:cubicBezTo>
                  <a:pt x="891732" y="22925"/>
                  <a:pt x="1062718" y="-9234"/>
                  <a:pt x="1237110" y="0"/>
                </a:cubicBezTo>
                <a:cubicBezTo>
                  <a:pt x="1411502" y="9234"/>
                  <a:pt x="1636711" y="2165"/>
                  <a:pt x="1974111" y="0"/>
                </a:cubicBezTo>
                <a:cubicBezTo>
                  <a:pt x="1988774" y="269443"/>
                  <a:pt x="1951216" y="381844"/>
                  <a:pt x="1974111" y="671127"/>
                </a:cubicBezTo>
                <a:cubicBezTo>
                  <a:pt x="1997006" y="960410"/>
                  <a:pt x="1981504" y="1077189"/>
                  <a:pt x="1974111" y="1314291"/>
                </a:cubicBezTo>
                <a:cubicBezTo>
                  <a:pt x="1966718" y="1551393"/>
                  <a:pt x="1955365" y="1775120"/>
                  <a:pt x="1974111" y="1957454"/>
                </a:cubicBezTo>
                <a:cubicBezTo>
                  <a:pt x="1992857" y="2139788"/>
                  <a:pt x="1978435" y="2557044"/>
                  <a:pt x="1974111" y="2796363"/>
                </a:cubicBezTo>
                <a:cubicBezTo>
                  <a:pt x="1753197" y="2765487"/>
                  <a:pt x="1535337" y="2825782"/>
                  <a:pt x="1316074" y="2796363"/>
                </a:cubicBezTo>
                <a:cubicBezTo>
                  <a:pt x="1096811" y="2766944"/>
                  <a:pt x="856896" y="2816150"/>
                  <a:pt x="717260" y="2796363"/>
                </a:cubicBezTo>
                <a:cubicBezTo>
                  <a:pt x="577624" y="2776576"/>
                  <a:pt x="272906" y="2770518"/>
                  <a:pt x="0" y="2796363"/>
                </a:cubicBezTo>
                <a:cubicBezTo>
                  <a:pt x="-22167" y="2515533"/>
                  <a:pt x="29457" y="2378898"/>
                  <a:pt x="0" y="2097272"/>
                </a:cubicBezTo>
                <a:cubicBezTo>
                  <a:pt x="-29457" y="1815646"/>
                  <a:pt x="-22261" y="1664838"/>
                  <a:pt x="0" y="1370218"/>
                </a:cubicBezTo>
                <a:cubicBezTo>
                  <a:pt x="22261" y="1075598"/>
                  <a:pt x="-27514" y="885319"/>
                  <a:pt x="0" y="699091"/>
                </a:cubicBezTo>
                <a:cubicBezTo>
                  <a:pt x="27514" y="512863"/>
                  <a:pt x="9054" y="262622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5267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DDA133-EBCE-368B-FADC-D6F539735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主要链接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F01F373-9C35-BF68-46D1-58A2421963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模型使用</a:t>
            </a:r>
            <a:r>
              <a:rPr lang="en-US" altLang="zh-CN" dirty="0"/>
              <a:t> API</a:t>
            </a:r>
            <a:r>
              <a:rPr lang="zh-CN" altLang="en-US" dirty="0"/>
              <a:t>：</a:t>
            </a:r>
            <a:r>
              <a:rPr lang="en" altLang="zh-CN" dirty="0">
                <a:hlinkClick r:id="rId2"/>
              </a:rPr>
              <a:t>https://llama.meta.com/docs/model-cards-and-prompt-formats/llama3_1</a:t>
            </a:r>
            <a:endParaRPr lang="en" altLang="zh-CN" dirty="0"/>
          </a:p>
          <a:p>
            <a:r>
              <a:rPr lang="en-US" altLang="zh-CN" dirty="0"/>
              <a:t>LLAMA3.1</a:t>
            </a:r>
            <a:r>
              <a:rPr lang="zh-CN" altLang="en-US" dirty="0"/>
              <a:t> 文章：</a:t>
            </a:r>
            <a:r>
              <a:rPr lang="en" altLang="zh-CN" dirty="0">
                <a:hlinkClick r:id="rId3"/>
              </a:rPr>
              <a:t>https://ai.meta.com/research/publications/the-llama-3-herd-of-models/</a:t>
            </a:r>
            <a:endParaRPr lang="en" altLang="zh-CN" dirty="0"/>
          </a:p>
          <a:p>
            <a:r>
              <a:rPr lang="en" altLang="zh-CN" dirty="0"/>
              <a:t>LLAMA</a:t>
            </a:r>
            <a:r>
              <a:rPr lang="en-US" altLang="zh-CN" dirty="0"/>
              <a:t>3.1</a:t>
            </a:r>
            <a:r>
              <a:rPr lang="zh-CN" altLang="en-US" dirty="0"/>
              <a:t> 官网：</a:t>
            </a:r>
            <a:r>
              <a:rPr lang="en" altLang="zh-CN" dirty="0">
                <a:hlinkClick r:id="rId4"/>
              </a:rPr>
              <a:t>https://llama.meta.com/</a:t>
            </a:r>
            <a:endParaRPr lang="e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130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51C82-041F-C55A-8CD5-158A188C8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多模态适配：语音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982E60-FE9F-5A3E-870E-BBCCE747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48" y="1147604"/>
            <a:ext cx="10129465" cy="52389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8C97396-3209-F823-2DF2-A4CA41AFB5E1}"/>
              </a:ext>
            </a:extLst>
          </p:cNvPr>
          <p:cNvSpPr/>
          <p:nvPr/>
        </p:nvSpPr>
        <p:spPr>
          <a:xfrm>
            <a:off x="6773164" y="1929416"/>
            <a:ext cx="1974111" cy="2921717"/>
          </a:xfrm>
          <a:custGeom>
            <a:avLst/>
            <a:gdLst>
              <a:gd name="connsiteX0" fmla="*/ 0 w 1974111"/>
              <a:gd name="connsiteY0" fmla="*/ 0 h 2921717"/>
              <a:gd name="connsiteX1" fmla="*/ 638296 w 1974111"/>
              <a:gd name="connsiteY1" fmla="*/ 0 h 2921717"/>
              <a:gd name="connsiteX2" fmla="*/ 1237110 w 1974111"/>
              <a:gd name="connsiteY2" fmla="*/ 0 h 2921717"/>
              <a:gd name="connsiteX3" fmla="*/ 1974111 w 1974111"/>
              <a:gd name="connsiteY3" fmla="*/ 0 h 2921717"/>
              <a:gd name="connsiteX4" fmla="*/ 1974111 w 1974111"/>
              <a:gd name="connsiteY4" fmla="*/ 555126 h 2921717"/>
              <a:gd name="connsiteX5" fmla="*/ 1974111 w 1974111"/>
              <a:gd name="connsiteY5" fmla="*/ 1081035 h 2921717"/>
              <a:gd name="connsiteX6" fmla="*/ 1974111 w 1974111"/>
              <a:gd name="connsiteY6" fmla="*/ 1606944 h 2921717"/>
              <a:gd name="connsiteX7" fmla="*/ 1974111 w 1974111"/>
              <a:gd name="connsiteY7" fmla="*/ 2191288 h 2921717"/>
              <a:gd name="connsiteX8" fmla="*/ 1974111 w 1974111"/>
              <a:gd name="connsiteY8" fmla="*/ 2921717 h 2921717"/>
              <a:gd name="connsiteX9" fmla="*/ 1355556 w 1974111"/>
              <a:gd name="connsiteY9" fmla="*/ 2921717 h 2921717"/>
              <a:gd name="connsiteX10" fmla="*/ 697519 w 1974111"/>
              <a:gd name="connsiteY10" fmla="*/ 2921717 h 2921717"/>
              <a:gd name="connsiteX11" fmla="*/ 0 w 1974111"/>
              <a:gd name="connsiteY11" fmla="*/ 2921717 h 2921717"/>
              <a:gd name="connsiteX12" fmla="*/ 0 w 1974111"/>
              <a:gd name="connsiteY12" fmla="*/ 2366591 h 2921717"/>
              <a:gd name="connsiteX13" fmla="*/ 0 w 1974111"/>
              <a:gd name="connsiteY13" fmla="*/ 1811465 h 2921717"/>
              <a:gd name="connsiteX14" fmla="*/ 0 w 1974111"/>
              <a:gd name="connsiteY14" fmla="*/ 1168687 h 2921717"/>
              <a:gd name="connsiteX15" fmla="*/ 0 w 1974111"/>
              <a:gd name="connsiteY15" fmla="*/ 525909 h 2921717"/>
              <a:gd name="connsiteX16" fmla="*/ 0 w 1974111"/>
              <a:gd name="connsiteY16" fmla="*/ 0 h 292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74111" h="2921717" extrusionOk="0">
                <a:moveTo>
                  <a:pt x="0" y="0"/>
                </a:moveTo>
                <a:cubicBezTo>
                  <a:pt x="128767" y="-30730"/>
                  <a:pt x="384860" y="-22925"/>
                  <a:pt x="638296" y="0"/>
                </a:cubicBezTo>
                <a:cubicBezTo>
                  <a:pt x="891732" y="22925"/>
                  <a:pt x="1062718" y="-9234"/>
                  <a:pt x="1237110" y="0"/>
                </a:cubicBezTo>
                <a:cubicBezTo>
                  <a:pt x="1411502" y="9234"/>
                  <a:pt x="1636711" y="2165"/>
                  <a:pt x="1974111" y="0"/>
                </a:cubicBezTo>
                <a:cubicBezTo>
                  <a:pt x="1970474" y="229570"/>
                  <a:pt x="2000675" y="325941"/>
                  <a:pt x="1974111" y="555126"/>
                </a:cubicBezTo>
                <a:cubicBezTo>
                  <a:pt x="1947547" y="784311"/>
                  <a:pt x="1967837" y="911332"/>
                  <a:pt x="1974111" y="1081035"/>
                </a:cubicBezTo>
                <a:cubicBezTo>
                  <a:pt x="1980385" y="1250738"/>
                  <a:pt x="1949862" y="1386517"/>
                  <a:pt x="1974111" y="1606944"/>
                </a:cubicBezTo>
                <a:cubicBezTo>
                  <a:pt x="1998360" y="1827371"/>
                  <a:pt x="1988331" y="2021329"/>
                  <a:pt x="1974111" y="2191288"/>
                </a:cubicBezTo>
                <a:cubicBezTo>
                  <a:pt x="1959891" y="2361247"/>
                  <a:pt x="1967716" y="2704432"/>
                  <a:pt x="1974111" y="2921717"/>
                </a:cubicBezTo>
                <a:cubicBezTo>
                  <a:pt x="1731054" y="2916627"/>
                  <a:pt x="1551175" y="2895578"/>
                  <a:pt x="1355556" y="2921717"/>
                </a:cubicBezTo>
                <a:cubicBezTo>
                  <a:pt x="1159937" y="2947856"/>
                  <a:pt x="990937" y="2897562"/>
                  <a:pt x="697519" y="2921717"/>
                </a:cubicBezTo>
                <a:cubicBezTo>
                  <a:pt x="404101" y="2945872"/>
                  <a:pt x="196099" y="2933768"/>
                  <a:pt x="0" y="2921717"/>
                </a:cubicBezTo>
                <a:cubicBezTo>
                  <a:pt x="-21751" y="2792318"/>
                  <a:pt x="-5028" y="2516025"/>
                  <a:pt x="0" y="2366591"/>
                </a:cubicBezTo>
                <a:cubicBezTo>
                  <a:pt x="5028" y="2217157"/>
                  <a:pt x="4089" y="2022481"/>
                  <a:pt x="0" y="1811465"/>
                </a:cubicBezTo>
                <a:cubicBezTo>
                  <a:pt x="-4089" y="1600449"/>
                  <a:pt x="16829" y="1426070"/>
                  <a:pt x="0" y="1168687"/>
                </a:cubicBezTo>
                <a:cubicBezTo>
                  <a:pt x="-16829" y="911304"/>
                  <a:pt x="-4371" y="760048"/>
                  <a:pt x="0" y="525909"/>
                </a:cubicBezTo>
                <a:cubicBezTo>
                  <a:pt x="4371" y="291770"/>
                  <a:pt x="20070" y="181067"/>
                  <a:pt x="0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697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7F8C43-71E5-7F59-8BA2-1FC115E2DD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03.</a:t>
            </a:r>
            <a:r>
              <a:rPr lang="zh-CN" altLang="en-US" dirty="0"/>
              <a:t> 对业界思考</a:t>
            </a:r>
          </a:p>
        </p:txBody>
      </p:sp>
    </p:spTree>
    <p:extLst>
      <p:ext uri="{BB962C8B-B14F-4D97-AF65-F5344CB8AC3E}">
        <p14:creationId xmlns:p14="http://schemas.microsoft.com/office/powerpoint/2010/main" val="136845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A54C6C-7410-54C7-7623-F810229E6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7" y="476672"/>
            <a:ext cx="11161239" cy="589190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大模型结构演进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E824A46-4596-F3D6-CAE5-2BD802650C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大模型选</a:t>
            </a:r>
            <a:r>
              <a:rPr lang="en-US" altLang="zh-CN" b="1" dirty="0">
                <a:solidFill>
                  <a:srgbClr val="C00000"/>
                </a:solidFill>
              </a:rPr>
              <a:t> MOE</a:t>
            </a:r>
            <a:r>
              <a:rPr lang="zh-CN" altLang="en-US" b="1" dirty="0">
                <a:solidFill>
                  <a:srgbClr val="C00000"/>
                </a:solidFill>
              </a:rPr>
              <a:t> 稀疏还是 </a:t>
            </a:r>
            <a:r>
              <a:rPr lang="en-US" altLang="zh-CN" b="1" dirty="0">
                <a:solidFill>
                  <a:srgbClr val="C00000"/>
                </a:solidFill>
              </a:rPr>
              <a:t>Transform </a:t>
            </a:r>
            <a:r>
              <a:rPr lang="zh-CN" altLang="en-US" b="1" dirty="0">
                <a:solidFill>
                  <a:srgbClr val="C00000"/>
                </a:solidFill>
              </a:rPr>
              <a:t>稠密？</a:t>
            </a:r>
            <a:endParaRPr lang="en" altLang="zh-CN" b="1" dirty="0"/>
          </a:p>
          <a:p>
            <a:pPr lvl="1"/>
            <a:r>
              <a:rPr lang="en" altLang="zh-CN" b="1" dirty="0"/>
              <a:t>MOE</a:t>
            </a:r>
            <a:r>
              <a:rPr lang="zh-CN" altLang="en-US" b="1" dirty="0"/>
              <a:t> </a:t>
            </a:r>
            <a:r>
              <a:rPr lang="zh-CN" altLang="en" b="1" dirty="0"/>
              <a:t>优势</a:t>
            </a:r>
            <a:r>
              <a:rPr lang="zh-CN" altLang="en-US" b="1" dirty="0"/>
              <a:t>：</a:t>
            </a:r>
            <a:r>
              <a:rPr lang="zh-CN" altLang="en-US" dirty="0"/>
              <a:t>减少训练和推理成本；</a:t>
            </a:r>
            <a:r>
              <a:rPr lang="en-US" altLang="zh-CN" b="1" dirty="0"/>
              <a:t>MOE</a:t>
            </a:r>
            <a:r>
              <a:rPr lang="zh-CN" altLang="en-US" b="1" dirty="0"/>
              <a:t> 代价：</a:t>
            </a:r>
            <a:r>
              <a:rPr lang="zh-CN" altLang="en-US" dirty="0"/>
              <a:t>训练不够稳定、推理需要大内存存储参数量。</a:t>
            </a:r>
            <a:endParaRPr lang="en-US" altLang="zh-CN" dirty="0"/>
          </a:p>
          <a:p>
            <a:pPr lvl="1"/>
            <a:r>
              <a:rPr lang="zh-CN" altLang="en-US" dirty="0"/>
              <a:t>用户量大请求数多，推理成本占比高，使用 </a:t>
            </a:r>
            <a:r>
              <a:rPr lang="en" altLang="zh-CN" dirty="0"/>
              <a:t>MOE</a:t>
            </a:r>
            <a:r>
              <a:rPr lang="zh-CN" altLang="en-US" dirty="0"/>
              <a:t> 推理更友好，主要出于成本、性能而非效果角度考虑。</a:t>
            </a:r>
          </a:p>
        </p:txBody>
      </p:sp>
    </p:spTree>
    <p:extLst>
      <p:ext uri="{BB962C8B-B14F-4D97-AF65-F5344CB8AC3E}">
        <p14:creationId xmlns:p14="http://schemas.microsoft.com/office/powerpoint/2010/main" val="3349866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B65D739-40B1-C0B8-9DC3-BAAD6B92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数据枯竭问题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FB4A64-AA3E-B9EE-66AD-69BAE54BB3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合成数据在</a:t>
            </a:r>
            <a:r>
              <a:rPr lang="en-US" altLang="zh-CN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NVIDIA</a:t>
            </a:r>
            <a:r>
              <a:rPr lang="zh-CN" altLang="en-US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Nemotron</a:t>
            </a:r>
            <a:r>
              <a:rPr lang="en-US" altLang="zh-CN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zh-CN" altLang="en-US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提供</a:t>
            </a:r>
            <a:r>
              <a:rPr lang="en-US" altLang="zh-CN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DEMO</a:t>
            </a:r>
            <a:r>
              <a:rPr lang="zh-CN" altLang="en-US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后，真正真能用？</a:t>
            </a:r>
            <a:endParaRPr lang="en-US" altLang="zh-CN" b="1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/>
            <a:r>
              <a:rPr lang="zh-CN" altLang="en-US" dirty="0"/>
              <a:t>合成数据已经进入实用化阶段，</a:t>
            </a:r>
            <a:r>
              <a:rPr lang="en" altLang="zh-CN" dirty="0"/>
              <a:t>Post-Training</a:t>
            </a:r>
            <a:r>
              <a:rPr lang="zh-CN" altLang="en-US" dirty="0"/>
              <a:t> 阶段（特别 </a:t>
            </a:r>
            <a:r>
              <a:rPr lang="en-US" altLang="zh-CN" dirty="0"/>
              <a:t>SFT</a:t>
            </a:r>
            <a:r>
              <a:rPr lang="zh-CN" altLang="en-US" dirty="0"/>
              <a:t>）已经产品化，也成为主导方向。</a:t>
            </a:r>
            <a:endParaRPr lang="en-US" altLang="zh-CN" dirty="0"/>
          </a:p>
          <a:p>
            <a:pPr lvl="1"/>
            <a:r>
              <a:rPr lang="en" altLang="zh-CN" dirty="0" err="1"/>
              <a:t>LLama</a:t>
            </a:r>
            <a:r>
              <a:rPr lang="en" altLang="zh-CN" dirty="0"/>
              <a:t> 3</a:t>
            </a:r>
            <a:r>
              <a:rPr lang="en-US" altLang="zh-CN" dirty="0"/>
              <a:t>.1</a:t>
            </a:r>
            <a:r>
              <a:rPr lang="en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Gemma2</a:t>
            </a:r>
            <a:r>
              <a:rPr lang="zh-CN" altLang="en-US" dirty="0"/>
              <a:t> 在 </a:t>
            </a:r>
            <a:r>
              <a:rPr lang="en" altLang="zh-CN" dirty="0"/>
              <a:t>SFT</a:t>
            </a:r>
            <a:r>
              <a:rPr lang="zh-CN" altLang="en-US" dirty="0"/>
              <a:t> 阶段数据很大比例由大模型合成，证明合成数据质量不比人工标注差。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8087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296561E-97F4-B9B5-AA37-FC7F19A7C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大模型的能力上线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84085D-D31D-450F-6076-F64C22F900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Llama3</a:t>
            </a:r>
            <a:r>
              <a:rPr lang="zh-CN" altLang="en-US" b="1" dirty="0"/>
              <a:t> 成为开源最强大模型，大模型的能力上线在哪里？还能够继续提升吗？</a:t>
            </a:r>
            <a:endParaRPr lang="en-US" altLang="zh-CN" b="1" dirty="0"/>
          </a:p>
          <a:p>
            <a:pPr lvl="1"/>
            <a:r>
              <a:rPr lang="zh-CN" altLang="en-US" dirty="0"/>
              <a:t>继续扩大模型和数据规模（</a:t>
            </a:r>
            <a:r>
              <a:rPr lang="en" altLang="zh-CN" dirty="0"/>
              <a:t>Scaling Law</a:t>
            </a:r>
            <a:r>
              <a:rPr lang="zh-CN" altLang="en" dirty="0"/>
              <a:t>）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zh-CN" altLang="en-US" dirty="0"/>
              <a:t>强调数据质量作用，增加数学、逻辑、代码这种能够提升大模型能力的数据配比比例；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44777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9ABB0B-4946-8FD5-2370-705D6C9C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AE7E67-FD95-17F0-6A88-4EE00E9E11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过渡到录屏</a:t>
            </a:r>
          </a:p>
        </p:txBody>
      </p:sp>
    </p:spTree>
    <p:extLst>
      <p:ext uri="{BB962C8B-B14F-4D97-AF65-F5344CB8AC3E}">
        <p14:creationId xmlns:p14="http://schemas.microsoft.com/office/powerpoint/2010/main" val="517668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2AAD27-A7CA-08DC-3520-23EF73BF6D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01.</a:t>
            </a:r>
            <a:r>
              <a:rPr lang="zh-CN" altLang="en-US" dirty="0"/>
              <a:t> 模型性能</a:t>
            </a:r>
          </a:p>
        </p:txBody>
      </p:sp>
    </p:spTree>
    <p:extLst>
      <p:ext uri="{BB962C8B-B14F-4D97-AF65-F5344CB8AC3E}">
        <p14:creationId xmlns:p14="http://schemas.microsoft.com/office/powerpoint/2010/main" val="45470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7A9937A-417F-BB83-CD60-DE878D56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Llama 3.1</a:t>
            </a:r>
            <a:r>
              <a:rPr lang="zh-CN" altLang="en-US" dirty="0"/>
              <a:t> 要点总结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192A0F4-EA40-653D-6EE3-9E6B50BA77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8</a:t>
            </a:r>
            <a:r>
              <a:rPr lang="en" altLang="zh-CN" dirty="0"/>
              <a:t>B</a:t>
            </a:r>
            <a:r>
              <a:rPr lang="zh-CN" altLang="en" dirty="0"/>
              <a:t>、</a:t>
            </a:r>
            <a:r>
              <a:rPr lang="en" altLang="zh-CN" dirty="0"/>
              <a:t>70B</a:t>
            </a:r>
            <a:r>
              <a:rPr lang="zh-CN" altLang="en-US" dirty="0"/>
              <a:t>、</a:t>
            </a:r>
            <a:r>
              <a:rPr lang="en-US" altLang="zh-CN" dirty="0"/>
              <a:t>405</a:t>
            </a:r>
            <a:r>
              <a:rPr lang="en" altLang="zh-CN" dirty="0"/>
              <a:t>B</a:t>
            </a:r>
            <a:r>
              <a:rPr lang="zh-CN" altLang="en-US" dirty="0"/>
              <a:t> 三版本，</a:t>
            </a:r>
            <a:r>
              <a:rPr lang="en-US" altLang="zh-CN" dirty="0"/>
              <a:t>405</a:t>
            </a:r>
            <a:r>
              <a:rPr lang="en" altLang="zh-CN" dirty="0"/>
              <a:t>B</a:t>
            </a:r>
            <a:r>
              <a:rPr lang="zh-CN" altLang="en-US" dirty="0"/>
              <a:t>（</a:t>
            </a:r>
            <a:r>
              <a:rPr lang="en-US" altLang="zh-CN" dirty="0"/>
              <a:t>~820</a:t>
            </a:r>
            <a:r>
              <a:rPr lang="en" altLang="zh-CN" dirty="0"/>
              <a:t>GB</a:t>
            </a:r>
            <a:r>
              <a:rPr lang="zh-CN" altLang="en-US" dirty="0"/>
              <a:t>） 是目前最大开源模型；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405B</a:t>
            </a:r>
            <a:r>
              <a:rPr lang="zh-CN" altLang="en-US" dirty="0"/>
              <a:t> 参数版本，性能（精度）部分评测超越</a:t>
            </a:r>
            <a:r>
              <a:rPr lang="en-US" altLang="zh-CN" dirty="0"/>
              <a:t> GPT4</a:t>
            </a:r>
            <a:r>
              <a:rPr lang="zh-CN" altLang="en-US" dirty="0"/>
              <a:t> 大模型；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微调后的版本使用 </a:t>
            </a:r>
            <a:r>
              <a:rPr lang="en" altLang="zh-CN" dirty="0"/>
              <a:t>SFT </a:t>
            </a:r>
            <a:r>
              <a:rPr lang="zh-CN" altLang="en-US" dirty="0"/>
              <a:t>和 </a:t>
            </a:r>
            <a:r>
              <a:rPr lang="en" altLang="zh-CN" dirty="0"/>
              <a:t>RLHF </a:t>
            </a:r>
            <a:r>
              <a:rPr lang="zh-CN" altLang="en-US" dirty="0"/>
              <a:t>来对齐可用性与安全偏好；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引入长上下文窗口（</a:t>
            </a:r>
            <a:r>
              <a:rPr lang="en-US" altLang="zh-CN" dirty="0"/>
              <a:t>~128</a:t>
            </a:r>
            <a:r>
              <a:rPr lang="en" altLang="zh-CN" dirty="0"/>
              <a:t>K Tokens</a:t>
            </a:r>
            <a:r>
              <a:rPr lang="zh-CN" altLang="en" dirty="0"/>
              <a:t>），</a:t>
            </a:r>
            <a:r>
              <a:rPr lang="zh-CN" altLang="en-US" dirty="0"/>
              <a:t>能够处理更复杂任务和对话；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支持多语言输入和输出，增强了模型通用性和适用范围；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提高推理能力，特别是在解决复杂数学问题和即时生成内容方面表现突出。</a:t>
            </a:r>
          </a:p>
        </p:txBody>
      </p:sp>
    </p:spTree>
    <p:extLst>
      <p:ext uri="{BB962C8B-B14F-4D97-AF65-F5344CB8AC3E}">
        <p14:creationId xmlns:p14="http://schemas.microsoft.com/office/powerpoint/2010/main" val="303755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006B9C6-7139-AFD0-99B0-14F2B4B01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模型性能分析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02D620-5031-87A8-8B5B-7D9E1041A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4146" y="1360170"/>
            <a:ext cx="2975162" cy="4994910"/>
          </a:xfrm>
        </p:spPr>
        <p:txBody>
          <a:bodyPr anchor="ctr"/>
          <a:lstStyle/>
          <a:p>
            <a:r>
              <a:rPr lang="en" altLang="zh-CN" sz="1800" dirty="0"/>
              <a:t>Llama</a:t>
            </a:r>
            <a:r>
              <a:rPr lang="en-US" altLang="zh-CN" sz="1800" dirty="0"/>
              <a:t>3.1</a:t>
            </a:r>
            <a:r>
              <a:rPr lang="zh-CN" altLang="en-US" sz="1800" dirty="0"/>
              <a:t> </a:t>
            </a:r>
            <a:r>
              <a:rPr lang="en" altLang="zh-CN" sz="1800" dirty="0"/>
              <a:t>405B </a:t>
            </a:r>
            <a:r>
              <a:rPr lang="zh-CN" altLang="en-US" sz="1800" dirty="0"/>
              <a:t>模型性能与 </a:t>
            </a:r>
            <a:r>
              <a:rPr lang="en" altLang="zh-CN" sz="1800" dirty="0"/>
              <a:t>GPT-4o </a:t>
            </a:r>
            <a:r>
              <a:rPr lang="zh-CN" altLang="en-US" sz="1800" dirty="0"/>
              <a:t>十分接近。</a:t>
            </a:r>
            <a:endParaRPr lang="en-US" altLang="zh-CN" sz="1800" dirty="0"/>
          </a:p>
          <a:p>
            <a:r>
              <a:rPr lang="en" altLang="zh-CN" sz="1800" dirty="0"/>
              <a:t>Llama 3.1 </a:t>
            </a:r>
            <a:r>
              <a:rPr lang="zh-CN" altLang="en-US" sz="1800" dirty="0"/>
              <a:t>各版本与 </a:t>
            </a:r>
            <a:r>
              <a:rPr lang="en" altLang="zh-CN" sz="1800" dirty="0"/>
              <a:t>OpenAI GPT-4o</a:t>
            </a:r>
            <a:r>
              <a:rPr lang="zh-CN" altLang="en" sz="1800" dirty="0"/>
              <a:t>、</a:t>
            </a:r>
            <a:r>
              <a:rPr lang="en" altLang="zh-CN" sz="1800" dirty="0"/>
              <a:t>Llama 3 8B/70B </a:t>
            </a:r>
            <a:r>
              <a:rPr lang="zh-CN" altLang="en-US" sz="1800" dirty="0"/>
              <a:t>的比较结果。即使 </a:t>
            </a:r>
            <a:r>
              <a:rPr lang="en-US" altLang="zh-CN" sz="1800" dirty="0"/>
              <a:t>70</a:t>
            </a:r>
            <a:r>
              <a:rPr lang="en" altLang="zh-CN" sz="1800" dirty="0"/>
              <a:t>B </a:t>
            </a:r>
            <a:r>
              <a:rPr lang="zh-CN" altLang="en-US" sz="1800" dirty="0"/>
              <a:t>也在多项基准超 </a:t>
            </a:r>
            <a:r>
              <a:rPr lang="en" altLang="zh-CN" sz="1800" dirty="0"/>
              <a:t>GPT-4o</a:t>
            </a:r>
            <a:r>
              <a:rPr lang="zh-CN" altLang="en" sz="1800" dirty="0"/>
              <a:t>。</a:t>
            </a:r>
            <a:endParaRPr lang="en-US" altLang="zh-CN" sz="1800" dirty="0"/>
          </a:p>
          <a:p>
            <a:r>
              <a:rPr lang="zh-CN" altLang="en-US" sz="1800" dirty="0"/>
              <a:t>首次开源模型超越 </a:t>
            </a:r>
            <a:r>
              <a:rPr lang="en" altLang="zh-CN" sz="1800" dirty="0"/>
              <a:t>GPT4o </a:t>
            </a:r>
            <a:r>
              <a:rPr lang="zh-CN" altLang="en-US" sz="1800" dirty="0"/>
              <a:t>和 </a:t>
            </a:r>
            <a:r>
              <a:rPr lang="en" altLang="zh-CN" sz="1800" dirty="0"/>
              <a:t>Claude Sonnet 3.5 </a:t>
            </a:r>
            <a:r>
              <a:rPr lang="zh-CN" altLang="en-US" sz="1800" dirty="0"/>
              <a:t>等闭源模型，多个 </a:t>
            </a:r>
            <a:r>
              <a:rPr lang="en" altLang="zh-CN" sz="1800" dirty="0"/>
              <a:t>benchmark </a:t>
            </a:r>
            <a:r>
              <a:rPr lang="zh-CN" altLang="en-US" sz="1800" dirty="0"/>
              <a:t>上达到 </a:t>
            </a:r>
            <a:r>
              <a:rPr lang="en" altLang="zh-CN" sz="1800" dirty="0"/>
              <a:t>SOTA</a:t>
            </a:r>
            <a:r>
              <a:rPr lang="zh-CN" altLang="en-US" sz="1800" dirty="0"/>
              <a:t>。</a:t>
            </a:r>
          </a:p>
        </p:txBody>
      </p:sp>
      <p:pic>
        <p:nvPicPr>
          <p:cNvPr id="8194" name="Picture 2" descr="图片">
            <a:extLst>
              <a:ext uri="{FF2B5EF4-FFF2-40B4-BE49-F238E27FC236}">
                <a16:creationId xmlns:a16="http://schemas.microsoft.com/office/drawing/2014/main" id="{64CAC7EB-448C-CBD7-DC8F-7DB1098A6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2" b="4351"/>
          <a:stretch/>
        </p:blipFill>
        <p:spPr bwMode="auto">
          <a:xfrm>
            <a:off x="3598798" y="1509823"/>
            <a:ext cx="8514164" cy="478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443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5292C514-EC17-8890-4310-F9F1E85C2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80" y="775825"/>
            <a:ext cx="8033290" cy="554994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1957E9-736D-0097-577A-2B0C7173B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904" y="775825"/>
            <a:ext cx="3160529" cy="14696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18FDA6-CCA3-7653-31E2-83FAE9759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904" y="2444009"/>
            <a:ext cx="3160529" cy="388176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28894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42884</TotalTime>
  <Words>1842</Words>
  <Application>Microsoft Macintosh PowerPoint</Application>
  <PresentationFormat>自定义</PresentationFormat>
  <Paragraphs>139</Paragraphs>
  <Slides>45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45</vt:i4>
      </vt:variant>
    </vt:vector>
  </HeadingPairs>
  <TitlesOfParts>
    <vt:vector size="62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关于本内容</vt:lpstr>
      <vt:lpstr>PowerPoint 演示文稿</vt:lpstr>
      <vt:lpstr>主要链接</vt:lpstr>
      <vt:lpstr>PowerPoint 演示文稿</vt:lpstr>
      <vt:lpstr>PowerPoint 演示文稿</vt:lpstr>
      <vt:lpstr>Llama 3.1 要点总结</vt:lpstr>
      <vt:lpstr>模型性能分析</vt:lpstr>
      <vt:lpstr>PowerPoint 演示文稿</vt:lpstr>
      <vt:lpstr>PowerPoint 演示文稿</vt:lpstr>
      <vt:lpstr>关于本内容</vt:lpstr>
      <vt:lpstr>PowerPoint 演示文稿</vt:lpstr>
      <vt:lpstr>数据准备</vt:lpstr>
      <vt:lpstr>数据处理</vt:lpstr>
      <vt:lpstr>PowerPoint 演示文稿</vt:lpstr>
      <vt:lpstr>模型架构</vt:lpstr>
      <vt:lpstr>模型架构</vt:lpstr>
      <vt:lpstr>模型架构</vt:lpstr>
      <vt:lpstr>模型架构：GQA</vt:lpstr>
      <vt:lpstr>PowerPoint 演示文稿</vt:lpstr>
      <vt:lpstr>训练过程</vt:lpstr>
      <vt:lpstr>并行训练</vt:lpstr>
      <vt:lpstr>并行训练</vt:lpstr>
      <vt:lpstr>并行训练：4D 并行</vt:lpstr>
      <vt:lpstr>并行训练：PP 1F1B</vt:lpstr>
      <vt:lpstr>训练故障</vt:lpstr>
      <vt:lpstr>训练故障</vt:lpstr>
      <vt:lpstr>PowerPoint 演示文稿</vt:lpstr>
      <vt:lpstr>后训练过程</vt:lpstr>
      <vt:lpstr>后训练过程</vt:lpstr>
      <vt:lpstr>后训练过程</vt:lpstr>
      <vt:lpstr>后训练过程</vt:lpstr>
      <vt:lpstr>后训练过程</vt:lpstr>
      <vt:lpstr>提高特定下游任务性能</vt:lpstr>
      <vt:lpstr>PowerPoint 演示文稿</vt:lpstr>
      <vt:lpstr>多模态适配</vt:lpstr>
      <vt:lpstr>多模态适配：视觉</vt:lpstr>
      <vt:lpstr>多模态适配：视觉</vt:lpstr>
      <vt:lpstr>多模态适配：语音</vt:lpstr>
      <vt:lpstr>多模态适配：语音</vt:lpstr>
      <vt:lpstr>PowerPoint 演示文稿</vt:lpstr>
      <vt:lpstr>大模型结构演进</vt:lpstr>
      <vt:lpstr>数据枯竭问题</vt:lpstr>
      <vt:lpstr>大模型的能力上线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11976</cp:revision>
  <cp:lastPrinted>2023-09-08T09:14:01Z</cp:lastPrinted>
  <dcterms:created xsi:type="dcterms:W3CDTF">2020-08-28T08:44:19Z</dcterms:created>
  <dcterms:modified xsi:type="dcterms:W3CDTF">2024-07-25T13:39:19Z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